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7" r:id="rId2"/>
    <p:sldId id="302" r:id="rId3"/>
    <p:sldId id="308" r:id="rId4"/>
    <p:sldId id="268" r:id="rId5"/>
    <p:sldId id="309" r:id="rId6"/>
    <p:sldId id="318" r:id="rId7"/>
    <p:sldId id="306" r:id="rId8"/>
    <p:sldId id="328" r:id="rId9"/>
    <p:sldId id="325" r:id="rId10"/>
    <p:sldId id="314" r:id="rId11"/>
    <p:sldId id="324" r:id="rId12"/>
    <p:sldId id="311" r:id="rId13"/>
    <p:sldId id="331" r:id="rId14"/>
    <p:sldId id="263" r:id="rId15"/>
    <p:sldId id="330" r:id="rId16"/>
    <p:sldId id="312" r:id="rId17"/>
    <p:sldId id="300" r:id="rId18"/>
    <p:sldId id="295" r:id="rId19"/>
    <p:sldId id="291" r:id="rId20"/>
    <p:sldId id="258" r:id="rId21"/>
    <p:sldId id="303" r:id="rId22"/>
    <p:sldId id="327" r:id="rId23"/>
    <p:sldId id="290" r:id="rId24"/>
    <p:sldId id="259" r:id="rId25"/>
    <p:sldId id="320" r:id="rId26"/>
    <p:sldId id="321" r:id="rId27"/>
    <p:sldId id="257" r:id="rId28"/>
    <p:sldId id="264" r:id="rId29"/>
    <p:sldId id="256" r:id="rId30"/>
    <p:sldId id="266" r:id="rId31"/>
    <p:sldId id="271" r:id="rId32"/>
    <p:sldId id="267" r:id="rId33"/>
    <p:sldId id="293" r:id="rId34"/>
    <p:sldId id="329" r:id="rId35"/>
    <p:sldId id="272" r:id="rId36"/>
    <p:sldId id="276" r:id="rId37"/>
    <p:sldId id="277" r:id="rId38"/>
    <p:sldId id="278" r:id="rId39"/>
    <p:sldId id="280" r:id="rId40"/>
    <p:sldId id="274" r:id="rId41"/>
    <p:sldId id="288" r:id="rId42"/>
    <p:sldId id="261" r:id="rId43"/>
    <p:sldId id="304" r:id="rId44"/>
    <p:sldId id="273" r:id="rId45"/>
    <p:sldId id="282" r:id="rId46"/>
    <p:sldId id="270" r:id="rId47"/>
    <p:sldId id="281" r:id="rId48"/>
    <p:sldId id="269" r:id="rId49"/>
    <p:sldId id="317" r:id="rId50"/>
    <p:sldId id="326" r:id="rId51"/>
    <p:sldId id="296" r:id="rId52"/>
    <p:sldId id="298" r:id="rId53"/>
    <p:sldId id="315" r:id="rId54"/>
    <p:sldId id="316" r:id="rId55"/>
    <p:sldId id="32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5" autoAdjust="0"/>
    <p:restoredTop sz="94660"/>
  </p:normalViewPr>
  <p:slideViewPr>
    <p:cSldViewPr snapToGrid="0">
      <p:cViewPr>
        <p:scale>
          <a:sx n="75" d="100"/>
          <a:sy n="75" d="100"/>
        </p:scale>
        <p:origin x="32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7" Type="http://schemas.openxmlformats.org/officeDocument/2006/relationships/slide" Target="../slides/slide43.xml"/><Relationship Id="rId2" Type="http://schemas.openxmlformats.org/officeDocument/2006/relationships/slide" Target="../slides/slide5.xml"/><Relationship Id="rId1" Type="http://schemas.openxmlformats.org/officeDocument/2006/relationships/slide" Target="../slides/slide3.xml"/><Relationship Id="rId6" Type="http://schemas.openxmlformats.org/officeDocument/2006/relationships/slide" Target="../slides/slide21.xml"/><Relationship Id="rId5" Type="http://schemas.openxmlformats.org/officeDocument/2006/relationships/slide" Target="../slides/slide12.xml"/><Relationship Id="rId4" Type="http://schemas.openxmlformats.org/officeDocument/2006/relationships/slide" Target="../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CE0C-A9CD-4F33-A40F-096AA11FF6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1FAF2FF6-60F9-403A-A654-834E17D5C8C9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1" action="ppaction://hlinksldjump"/>
            </a:rPr>
            <a:t>发散角</a:t>
          </a:r>
          <a:endParaRPr lang="zh-CN" altLang="en-US" sz="2800" b="1" dirty="0">
            <a:effectLst/>
          </a:endParaRPr>
        </a:p>
      </dgm:t>
    </dgm:pt>
    <dgm:pt modelId="{EA220404-7195-4835-AFBD-C9BE6A3FB9DA}" type="par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A66BBAE-9153-472B-9FC5-5B30AAC26679}" type="sibTrans" cxnId="{C18C9DDC-F5EE-4B13-90C1-775D85AF9562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8D3FEE33-86A7-48F0-B0A3-4B7DEB27970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2" action="ppaction://hlinksldjump"/>
            </a:rPr>
            <a:t>波导内径</a:t>
          </a:r>
          <a:endParaRPr lang="zh-CN" altLang="en-US" sz="2800" b="1" dirty="0">
            <a:effectLst/>
          </a:endParaRPr>
        </a:p>
      </dgm:t>
    </dgm:pt>
    <dgm:pt modelId="{C87061F5-CE89-477C-B458-1FD7EF4B0570}" type="par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7BEE839-7952-4E40-8DB6-20D1059DFFD4}" type="sibTrans" cxnId="{099454DD-DC11-4A27-97B0-498333C0668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C38FA46-86DC-4329-B01C-734F3689291C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3" action="ppaction://hlinksldjump"/>
            </a:rPr>
            <a:t>弯曲半径</a:t>
          </a:r>
          <a:endParaRPr lang="zh-CN" altLang="en-US" sz="2800" b="1" dirty="0">
            <a:effectLst/>
          </a:endParaRPr>
        </a:p>
      </dgm:t>
    </dgm:pt>
    <dgm:pt modelId="{ECC829B4-FFF3-4F53-951D-CAFEFEAAFCF1}" type="par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5ABB3700-A228-4160-91C0-DD79E247E30E}" type="sibTrans" cxnId="{71F77A92-8785-4463-B9B7-BFE843B6E6DA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9765CED9-638B-47AF-8993-8DA8350A10E0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4" action="ppaction://hlinksldjump"/>
            </a:rPr>
            <a:t>信噪比</a:t>
          </a:r>
          <a:endParaRPr lang="zh-CN" altLang="en-US" sz="2800" b="1" dirty="0">
            <a:effectLst/>
          </a:endParaRPr>
        </a:p>
      </dgm:t>
    </dgm:pt>
    <dgm:pt modelId="{B02A9E32-A0AF-4124-8F42-9AAAF115A528}" type="par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E8C1CA77-742E-42D1-A89F-16CB0DFA655C}" type="sibTrans" cxnId="{32CDCCE9-8154-4BA7-9DB7-40139D4D3D3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10B869C-9107-4AEB-994C-0B8CA51CA611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5" action="ppaction://hlinksldjump"/>
            </a:rPr>
            <a:t>弯曲长度</a:t>
          </a:r>
          <a:endParaRPr lang="zh-CN" altLang="en-US" sz="2800" b="1" dirty="0">
            <a:effectLst/>
          </a:endParaRPr>
        </a:p>
      </dgm:t>
    </dgm:pt>
    <dgm:pt modelId="{810419E6-448F-4F33-B386-DC36ECA587A5}" type="par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BA25827B-57E6-431D-AF9F-636D2BB01C46}" type="sibTrans" cxnId="{E56A91EA-92BE-4148-95BE-4E10D53304E0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724F1F7B-4045-4591-BDB1-7A9549DE0266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6" action="ppaction://hlinksldjump"/>
            </a:rPr>
            <a:t>不用改的图</a:t>
          </a:r>
          <a:endParaRPr lang="zh-CN" altLang="en-US" sz="2800" b="1" dirty="0">
            <a:effectLst/>
          </a:endParaRPr>
        </a:p>
      </dgm:t>
    </dgm:pt>
    <dgm:pt modelId="{62173186-7D5A-4E28-960C-F8A9BA7C13A4}" type="par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629FAE20-A4A6-4A69-9BA6-6B86B3269A58}" type="sibTrans" cxnId="{09CE2D67-EA08-40AF-97D0-3F01ADD1384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AFEF08E8-4C49-4948-8248-09E1DB96AA33}">
      <dgm:prSet phldrT="[文本]" custT="1"/>
      <dgm:spPr/>
      <dgm:t>
        <a:bodyPr/>
        <a:lstStyle/>
        <a:p>
          <a:r>
            <a:rPr lang="zh-CN" altLang="en-US" sz="2800" b="1" dirty="0" smtClean="0">
              <a:effectLst/>
              <a:hlinkClick xmlns:r="http://schemas.openxmlformats.org/officeDocument/2006/relationships" r:id="rId7" action="ppaction://hlinksldjump"/>
            </a:rPr>
            <a:t>不用的图</a:t>
          </a:r>
          <a:endParaRPr lang="zh-CN" altLang="en-US" sz="2800" b="1" dirty="0">
            <a:effectLst/>
          </a:endParaRPr>
        </a:p>
      </dgm:t>
    </dgm:pt>
    <dgm:pt modelId="{530C7C4E-79E1-4F0F-9035-CB586820FDAA}" type="par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CD5F02D-34D6-4681-8042-E360E4BBC65D}" type="sibTrans" cxnId="{8811E070-BBBF-4BCD-A7E6-0EAD627DB0E8}">
      <dgm:prSet/>
      <dgm:spPr/>
      <dgm:t>
        <a:bodyPr/>
        <a:lstStyle/>
        <a:p>
          <a:endParaRPr lang="zh-CN" altLang="en-US" sz="2000" b="1">
            <a:effectLst/>
          </a:endParaRPr>
        </a:p>
      </dgm:t>
    </dgm:pt>
    <dgm:pt modelId="{C552E5A4-5AE5-4F60-88A4-1E8D2A4D0F2D}" type="pres">
      <dgm:prSet presAssocID="{13B3CE0C-A9CD-4F33-A40F-096AA11FF6D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0DEF4B2F-2AA2-415A-B70F-17555EB831D6}" type="pres">
      <dgm:prSet presAssocID="{13B3CE0C-A9CD-4F33-A40F-096AA11FF6D1}" presName="Name1" presStyleCnt="0"/>
      <dgm:spPr/>
    </dgm:pt>
    <dgm:pt modelId="{BEB3B4A1-CDB2-4E7B-82AC-CCE3E0FDB825}" type="pres">
      <dgm:prSet presAssocID="{13B3CE0C-A9CD-4F33-A40F-096AA11FF6D1}" presName="cycle" presStyleCnt="0"/>
      <dgm:spPr/>
    </dgm:pt>
    <dgm:pt modelId="{7736D759-D24E-4730-8B06-5E6C05C89F87}" type="pres">
      <dgm:prSet presAssocID="{13B3CE0C-A9CD-4F33-A40F-096AA11FF6D1}" presName="srcNode" presStyleLbl="node1" presStyleIdx="0" presStyleCnt="7"/>
      <dgm:spPr/>
    </dgm:pt>
    <dgm:pt modelId="{4306C65C-3A69-48BE-84E3-BD708D6A6A1A}" type="pres">
      <dgm:prSet presAssocID="{13B3CE0C-A9CD-4F33-A40F-096AA11FF6D1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FB66C13A-DC0D-47C9-B12E-8ADCDAE1611A}" type="pres">
      <dgm:prSet presAssocID="{13B3CE0C-A9CD-4F33-A40F-096AA11FF6D1}" presName="extraNode" presStyleLbl="node1" presStyleIdx="0" presStyleCnt="7"/>
      <dgm:spPr/>
    </dgm:pt>
    <dgm:pt modelId="{D841E592-432B-45EB-8A78-E0A76A1561D3}" type="pres">
      <dgm:prSet presAssocID="{13B3CE0C-A9CD-4F33-A40F-096AA11FF6D1}" presName="dstNode" presStyleLbl="node1" presStyleIdx="0" presStyleCnt="7"/>
      <dgm:spPr/>
    </dgm:pt>
    <dgm:pt modelId="{A9C58C54-5B87-4776-8241-35CF05B21376}" type="pres">
      <dgm:prSet presAssocID="{1FAF2FF6-60F9-403A-A654-834E17D5C8C9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1B7E15-3ABE-43BD-9942-EC970B32E3F2}" type="pres">
      <dgm:prSet presAssocID="{1FAF2FF6-60F9-403A-A654-834E17D5C8C9}" presName="accent_1" presStyleCnt="0"/>
      <dgm:spPr/>
    </dgm:pt>
    <dgm:pt modelId="{4A76FDD5-ED54-4180-AF1B-9025211B5AB0}" type="pres">
      <dgm:prSet presAssocID="{1FAF2FF6-60F9-403A-A654-834E17D5C8C9}" presName="accentRepeatNode" presStyleLbl="solidFgAcc1" presStyleIdx="0" presStyleCnt="7"/>
      <dgm:spPr/>
    </dgm:pt>
    <dgm:pt modelId="{57E2D687-7EDB-48FD-B27F-973170BC4CBC}" type="pres">
      <dgm:prSet presAssocID="{8D3FEE33-86A7-48F0-B0A3-4B7DEB279703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33C22A-B3B0-4E2A-B178-5B814E1B15E4}" type="pres">
      <dgm:prSet presAssocID="{8D3FEE33-86A7-48F0-B0A3-4B7DEB279703}" presName="accent_2" presStyleCnt="0"/>
      <dgm:spPr/>
    </dgm:pt>
    <dgm:pt modelId="{1DF438B1-E1DF-4592-89CE-EF7EBE04846D}" type="pres">
      <dgm:prSet presAssocID="{8D3FEE33-86A7-48F0-B0A3-4B7DEB279703}" presName="accentRepeatNode" presStyleLbl="solidFgAcc1" presStyleIdx="1" presStyleCnt="7"/>
      <dgm:spPr/>
    </dgm:pt>
    <dgm:pt modelId="{F0F86C5C-6542-4E7B-91C6-086CAB39FCAC}" type="pres">
      <dgm:prSet presAssocID="{9765CED9-638B-47AF-8993-8DA8350A10E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F078E-CB89-454E-84CB-ED84E11BE096}" type="pres">
      <dgm:prSet presAssocID="{9765CED9-638B-47AF-8993-8DA8350A10E0}" presName="accent_3" presStyleCnt="0"/>
      <dgm:spPr/>
    </dgm:pt>
    <dgm:pt modelId="{23028451-ECE6-4F9B-B00C-B8292460CD93}" type="pres">
      <dgm:prSet presAssocID="{9765CED9-638B-47AF-8993-8DA8350A10E0}" presName="accentRepeatNode" presStyleLbl="solidFgAcc1" presStyleIdx="2" presStyleCnt="7"/>
      <dgm:spPr/>
    </dgm:pt>
    <dgm:pt modelId="{FFEDC3A8-0FC6-43E4-BEA2-5D924D2B157C}" type="pres">
      <dgm:prSet presAssocID="{C10B869C-9107-4AEB-994C-0B8CA51CA611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E24E29-CA95-44A8-9B63-BA955B5DCBF6}" type="pres">
      <dgm:prSet presAssocID="{C10B869C-9107-4AEB-994C-0B8CA51CA611}" presName="accent_4" presStyleCnt="0"/>
      <dgm:spPr/>
    </dgm:pt>
    <dgm:pt modelId="{92DB673A-64AC-4200-AC39-ACABEFC73F37}" type="pres">
      <dgm:prSet presAssocID="{C10B869C-9107-4AEB-994C-0B8CA51CA611}" presName="accentRepeatNode" presStyleLbl="solidFgAcc1" presStyleIdx="3" presStyleCnt="7"/>
      <dgm:spPr/>
    </dgm:pt>
    <dgm:pt modelId="{C50089C8-238A-42A4-9470-6EB1CAD0D55E}" type="pres">
      <dgm:prSet presAssocID="{EC38FA46-86DC-4329-B01C-734F3689291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36991-3076-4838-9B2A-CF46310C5322}" type="pres">
      <dgm:prSet presAssocID="{EC38FA46-86DC-4329-B01C-734F3689291C}" presName="accent_5" presStyleCnt="0"/>
      <dgm:spPr/>
    </dgm:pt>
    <dgm:pt modelId="{44813132-EA61-47CC-A8F8-6383C629C917}" type="pres">
      <dgm:prSet presAssocID="{EC38FA46-86DC-4329-B01C-734F3689291C}" presName="accentRepeatNode" presStyleLbl="solidFgAcc1" presStyleIdx="4" presStyleCnt="7"/>
      <dgm:spPr/>
    </dgm:pt>
    <dgm:pt modelId="{F6A86593-254B-4797-8AE8-895EE1F8D54B}" type="pres">
      <dgm:prSet presAssocID="{724F1F7B-4045-4591-BDB1-7A9549DE0266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1E230A-8B44-49BA-A4E6-FE9AD17E62B2}" type="pres">
      <dgm:prSet presAssocID="{724F1F7B-4045-4591-BDB1-7A9549DE0266}" presName="accent_6" presStyleCnt="0"/>
      <dgm:spPr/>
    </dgm:pt>
    <dgm:pt modelId="{3A375109-5822-488D-912C-40ADF6651B28}" type="pres">
      <dgm:prSet presAssocID="{724F1F7B-4045-4591-BDB1-7A9549DE0266}" presName="accentRepeatNode" presStyleLbl="solidFgAcc1" presStyleIdx="5" presStyleCnt="7"/>
      <dgm:spPr/>
    </dgm:pt>
    <dgm:pt modelId="{E03DF779-D5A2-427D-9135-18EA8F0718F5}" type="pres">
      <dgm:prSet presAssocID="{AFEF08E8-4C49-4948-8248-09E1DB96AA3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B1B4314-0B7E-49A9-AC1F-937A8D5376FE}" type="pres">
      <dgm:prSet presAssocID="{AFEF08E8-4C49-4948-8248-09E1DB96AA33}" presName="accent_7" presStyleCnt="0"/>
      <dgm:spPr/>
    </dgm:pt>
    <dgm:pt modelId="{C9C79A80-3BC6-48AB-ABCD-4FC85308503A}" type="pres">
      <dgm:prSet presAssocID="{AFEF08E8-4C49-4948-8248-09E1DB96AA33}" presName="accentRepeatNode" presStyleLbl="solidFgAcc1" presStyleIdx="6" presStyleCnt="7"/>
      <dgm:spPr/>
    </dgm:pt>
  </dgm:ptLst>
  <dgm:cxnLst>
    <dgm:cxn modelId="{8811E070-BBBF-4BCD-A7E6-0EAD627DB0E8}" srcId="{13B3CE0C-A9CD-4F33-A40F-096AA11FF6D1}" destId="{AFEF08E8-4C49-4948-8248-09E1DB96AA33}" srcOrd="6" destOrd="0" parTransId="{530C7C4E-79E1-4F0F-9035-CB586820FDAA}" sibTransId="{CCD5F02D-34D6-4681-8042-E360E4BBC65D}"/>
    <dgm:cxn modelId="{E192BFF9-9869-4840-AEFF-3D015E0924DA}" type="presOf" srcId="{1FAF2FF6-60F9-403A-A654-834E17D5C8C9}" destId="{A9C58C54-5B87-4776-8241-35CF05B21376}" srcOrd="0" destOrd="0" presId="urn:microsoft.com/office/officeart/2008/layout/VerticalCurvedList"/>
    <dgm:cxn modelId="{ED3CACCF-F4EC-4E96-A82E-8C1A6A0CC234}" type="presOf" srcId="{AFEF08E8-4C49-4948-8248-09E1DB96AA33}" destId="{E03DF779-D5A2-427D-9135-18EA8F0718F5}" srcOrd="0" destOrd="0" presId="urn:microsoft.com/office/officeart/2008/layout/VerticalCurvedList"/>
    <dgm:cxn modelId="{914E6633-6CAE-499C-9A30-4717D69FE24E}" type="presOf" srcId="{724F1F7B-4045-4591-BDB1-7A9549DE0266}" destId="{F6A86593-254B-4797-8AE8-895EE1F8D54B}" srcOrd="0" destOrd="0" presId="urn:microsoft.com/office/officeart/2008/layout/VerticalCurvedList"/>
    <dgm:cxn modelId="{378DE0C3-275F-4DC3-B884-6279455A27E9}" type="presOf" srcId="{6A66BBAE-9153-472B-9FC5-5B30AAC26679}" destId="{4306C65C-3A69-48BE-84E3-BD708D6A6A1A}" srcOrd="0" destOrd="0" presId="urn:microsoft.com/office/officeart/2008/layout/VerticalCurvedList"/>
    <dgm:cxn modelId="{32CDCCE9-8154-4BA7-9DB7-40139D4D3D38}" srcId="{13B3CE0C-A9CD-4F33-A40F-096AA11FF6D1}" destId="{9765CED9-638B-47AF-8993-8DA8350A10E0}" srcOrd="2" destOrd="0" parTransId="{B02A9E32-A0AF-4124-8F42-9AAAF115A528}" sibTransId="{E8C1CA77-742E-42D1-A89F-16CB0DFA655C}"/>
    <dgm:cxn modelId="{94984E83-817A-483A-B0D6-48E501B5BE7F}" type="presOf" srcId="{C10B869C-9107-4AEB-994C-0B8CA51CA611}" destId="{FFEDC3A8-0FC6-43E4-BEA2-5D924D2B157C}" srcOrd="0" destOrd="0" presId="urn:microsoft.com/office/officeart/2008/layout/VerticalCurvedList"/>
    <dgm:cxn modelId="{C5F19AD8-B988-46D6-A385-9F64F86ECBAF}" type="presOf" srcId="{EC38FA46-86DC-4329-B01C-734F3689291C}" destId="{C50089C8-238A-42A4-9470-6EB1CAD0D55E}" srcOrd="0" destOrd="0" presId="urn:microsoft.com/office/officeart/2008/layout/VerticalCurvedList"/>
    <dgm:cxn modelId="{0A1220E2-D615-491D-9A48-64C5360B2D28}" type="presOf" srcId="{13B3CE0C-A9CD-4F33-A40F-096AA11FF6D1}" destId="{C552E5A4-5AE5-4F60-88A4-1E8D2A4D0F2D}" srcOrd="0" destOrd="0" presId="urn:microsoft.com/office/officeart/2008/layout/VerticalCurvedList"/>
    <dgm:cxn modelId="{099454DD-DC11-4A27-97B0-498333C06688}" srcId="{13B3CE0C-A9CD-4F33-A40F-096AA11FF6D1}" destId="{8D3FEE33-86A7-48F0-B0A3-4B7DEB279703}" srcOrd="1" destOrd="0" parTransId="{C87061F5-CE89-477C-B458-1FD7EF4B0570}" sibTransId="{67BEE839-7952-4E40-8DB6-20D1059DFFD4}"/>
    <dgm:cxn modelId="{267A8EF4-8266-4083-A92F-A2FDEB258023}" type="presOf" srcId="{8D3FEE33-86A7-48F0-B0A3-4B7DEB279703}" destId="{57E2D687-7EDB-48FD-B27F-973170BC4CBC}" srcOrd="0" destOrd="0" presId="urn:microsoft.com/office/officeart/2008/layout/VerticalCurvedList"/>
    <dgm:cxn modelId="{E56A91EA-92BE-4148-95BE-4E10D53304E0}" srcId="{13B3CE0C-A9CD-4F33-A40F-096AA11FF6D1}" destId="{C10B869C-9107-4AEB-994C-0B8CA51CA611}" srcOrd="3" destOrd="0" parTransId="{810419E6-448F-4F33-B386-DC36ECA587A5}" sibTransId="{BA25827B-57E6-431D-AF9F-636D2BB01C46}"/>
    <dgm:cxn modelId="{71F77A92-8785-4463-B9B7-BFE843B6E6DA}" srcId="{13B3CE0C-A9CD-4F33-A40F-096AA11FF6D1}" destId="{EC38FA46-86DC-4329-B01C-734F3689291C}" srcOrd="4" destOrd="0" parTransId="{ECC829B4-FFF3-4F53-951D-CAFEFEAAFCF1}" sibTransId="{5ABB3700-A228-4160-91C0-DD79E247E30E}"/>
    <dgm:cxn modelId="{09CE2D67-EA08-40AF-97D0-3F01ADD13848}" srcId="{13B3CE0C-A9CD-4F33-A40F-096AA11FF6D1}" destId="{724F1F7B-4045-4591-BDB1-7A9549DE0266}" srcOrd="5" destOrd="0" parTransId="{62173186-7D5A-4E28-960C-F8A9BA7C13A4}" sibTransId="{629FAE20-A4A6-4A69-9BA6-6B86B3269A58}"/>
    <dgm:cxn modelId="{C18C9DDC-F5EE-4B13-90C1-775D85AF9562}" srcId="{13B3CE0C-A9CD-4F33-A40F-096AA11FF6D1}" destId="{1FAF2FF6-60F9-403A-A654-834E17D5C8C9}" srcOrd="0" destOrd="0" parTransId="{EA220404-7195-4835-AFBD-C9BE6A3FB9DA}" sibTransId="{6A66BBAE-9153-472B-9FC5-5B30AAC26679}"/>
    <dgm:cxn modelId="{1C2C6F00-6D4E-4350-95BA-39CD0AF2B576}" type="presOf" srcId="{9765CED9-638B-47AF-8993-8DA8350A10E0}" destId="{F0F86C5C-6542-4E7B-91C6-086CAB39FCAC}" srcOrd="0" destOrd="0" presId="urn:microsoft.com/office/officeart/2008/layout/VerticalCurvedList"/>
    <dgm:cxn modelId="{AD36052B-D0A9-434C-BC74-CE22835F79DC}" type="presParOf" srcId="{C552E5A4-5AE5-4F60-88A4-1E8D2A4D0F2D}" destId="{0DEF4B2F-2AA2-415A-B70F-17555EB831D6}" srcOrd="0" destOrd="0" presId="urn:microsoft.com/office/officeart/2008/layout/VerticalCurvedList"/>
    <dgm:cxn modelId="{CE412A6F-A27C-4984-93E4-26B6453C9AA4}" type="presParOf" srcId="{0DEF4B2F-2AA2-415A-B70F-17555EB831D6}" destId="{BEB3B4A1-CDB2-4E7B-82AC-CCE3E0FDB825}" srcOrd="0" destOrd="0" presId="urn:microsoft.com/office/officeart/2008/layout/VerticalCurvedList"/>
    <dgm:cxn modelId="{B6538FEF-7A91-44FA-8F8F-D4CC76BA5F7F}" type="presParOf" srcId="{BEB3B4A1-CDB2-4E7B-82AC-CCE3E0FDB825}" destId="{7736D759-D24E-4730-8B06-5E6C05C89F87}" srcOrd="0" destOrd="0" presId="urn:microsoft.com/office/officeart/2008/layout/VerticalCurvedList"/>
    <dgm:cxn modelId="{EABBDF29-F550-4144-9F40-0593AFD59DC6}" type="presParOf" srcId="{BEB3B4A1-CDB2-4E7B-82AC-CCE3E0FDB825}" destId="{4306C65C-3A69-48BE-84E3-BD708D6A6A1A}" srcOrd="1" destOrd="0" presId="urn:microsoft.com/office/officeart/2008/layout/VerticalCurvedList"/>
    <dgm:cxn modelId="{0D4D3617-0F06-4FD0-AB77-E22C99CB8705}" type="presParOf" srcId="{BEB3B4A1-CDB2-4E7B-82AC-CCE3E0FDB825}" destId="{FB66C13A-DC0D-47C9-B12E-8ADCDAE1611A}" srcOrd="2" destOrd="0" presId="urn:microsoft.com/office/officeart/2008/layout/VerticalCurvedList"/>
    <dgm:cxn modelId="{3D0AF860-F3DF-4693-82F1-48EB10D9A56C}" type="presParOf" srcId="{BEB3B4A1-CDB2-4E7B-82AC-CCE3E0FDB825}" destId="{D841E592-432B-45EB-8A78-E0A76A1561D3}" srcOrd="3" destOrd="0" presId="urn:microsoft.com/office/officeart/2008/layout/VerticalCurvedList"/>
    <dgm:cxn modelId="{12A8B2A7-3E4F-460C-975C-119C605E9506}" type="presParOf" srcId="{0DEF4B2F-2AA2-415A-B70F-17555EB831D6}" destId="{A9C58C54-5B87-4776-8241-35CF05B21376}" srcOrd="1" destOrd="0" presId="urn:microsoft.com/office/officeart/2008/layout/VerticalCurvedList"/>
    <dgm:cxn modelId="{7F22D677-EF74-49E0-BED4-64D9ACAAF174}" type="presParOf" srcId="{0DEF4B2F-2AA2-415A-B70F-17555EB831D6}" destId="{D41B7E15-3ABE-43BD-9942-EC970B32E3F2}" srcOrd="2" destOrd="0" presId="urn:microsoft.com/office/officeart/2008/layout/VerticalCurvedList"/>
    <dgm:cxn modelId="{2FCAC0DF-8CBE-4D3E-9598-B0E900666469}" type="presParOf" srcId="{D41B7E15-3ABE-43BD-9942-EC970B32E3F2}" destId="{4A76FDD5-ED54-4180-AF1B-9025211B5AB0}" srcOrd="0" destOrd="0" presId="urn:microsoft.com/office/officeart/2008/layout/VerticalCurvedList"/>
    <dgm:cxn modelId="{9A456C2E-8435-457F-94EF-B1AED1B61185}" type="presParOf" srcId="{0DEF4B2F-2AA2-415A-B70F-17555EB831D6}" destId="{57E2D687-7EDB-48FD-B27F-973170BC4CBC}" srcOrd="3" destOrd="0" presId="urn:microsoft.com/office/officeart/2008/layout/VerticalCurvedList"/>
    <dgm:cxn modelId="{11FCA47E-9C06-488E-81C7-E7D652B7D175}" type="presParOf" srcId="{0DEF4B2F-2AA2-415A-B70F-17555EB831D6}" destId="{7F33C22A-B3B0-4E2A-B178-5B814E1B15E4}" srcOrd="4" destOrd="0" presId="urn:microsoft.com/office/officeart/2008/layout/VerticalCurvedList"/>
    <dgm:cxn modelId="{A4CC2FD7-6EFE-46FC-BE42-FBF2E2FA587D}" type="presParOf" srcId="{7F33C22A-B3B0-4E2A-B178-5B814E1B15E4}" destId="{1DF438B1-E1DF-4592-89CE-EF7EBE04846D}" srcOrd="0" destOrd="0" presId="urn:microsoft.com/office/officeart/2008/layout/VerticalCurvedList"/>
    <dgm:cxn modelId="{98C749F9-505E-4AD0-8BDD-DCFD712E484E}" type="presParOf" srcId="{0DEF4B2F-2AA2-415A-B70F-17555EB831D6}" destId="{F0F86C5C-6542-4E7B-91C6-086CAB39FCAC}" srcOrd="5" destOrd="0" presId="urn:microsoft.com/office/officeart/2008/layout/VerticalCurvedList"/>
    <dgm:cxn modelId="{04F6BB44-3B61-449A-86CC-DB0938DDFC8F}" type="presParOf" srcId="{0DEF4B2F-2AA2-415A-B70F-17555EB831D6}" destId="{89BF078E-CB89-454E-84CB-ED84E11BE096}" srcOrd="6" destOrd="0" presId="urn:microsoft.com/office/officeart/2008/layout/VerticalCurvedList"/>
    <dgm:cxn modelId="{763778EC-682B-4305-ACA1-E19E68981215}" type="presParOf" srcId="{89BF078E-CB89-454E-84CB-ED84E11BE096}" destId="{23028451-ECE6-4F9B-B00C-B8292460CD93}" srcOrd="0" destOrd="0" presId="urn:microsoft.com/office/officeart/2008/layout/VerticalCurvedList"/>
    <dgm:cxn modelId="{D3AA26EF-DF8B-452E-B009-360C15282855}" type="presParOf" srcId="{0DEF4B2F-2AA2-415A-B70F-17555EB831D6}" destId="{FFEDC3A8-0FC6-43E4-BEA2-5D924D2B157C}" srcOrd="7" destOrd="0" presId="urn:microsoft.com/office/officeart/2008/layout/VerticalCurvedList"/>
    <dgm:cxn modelId="{8716EF26-59C5-4ADE-8D1C-A93873F6E313}" type="presParOf" srcId="{0DEF4B2F-2AA2-415A-B70F-17555EB831D6}" destId="{9BE24E29-CA95-44A8-9B63-BA955B5DCBF6}" srcOrd="8" destOrd="0" presId="urn:microsoft.com/office/officeart/2008/layout/VerticalCurvedList"/>
    <dgm:cxn modelId="{E5205C2F-2169-4EB2-9307-D5DF84DF11E3}" type="presParOf" srcId="{9BE24E29-CA95-44A8-9B63-BA955B5DCBF6}" destId="{92DB673A-64AC-4200-AC39-ACABEFC73F37}" srcOrd="0" destOrd="0" presId="urn:microsoft.com/office/officeart/2008/layout/VerticalCurvedList"/>
    <dgm:cxn modelId="{48C3D8E4-DB20-41A6-8FB0-779B040020DB}" type="presParOf" srcId="{0DEF4B2F-2AA2-415A-B70F-17555EB831D6}" destId="{C50089C8-238A-42A4-9470-6EB1CAD0D55E}" srcOrd="9" destOrd="0" presId="urn:microsoft.com/office/officeart/2008/layout/VerticalCurvedList"/>
    <dgm:cxn modelId="{669B58F2-7908-4CC4-9139-7AA39FCD0C1B}" type="presParOf" srcId="{0DEF4B2F-2AA2-415A-B70F-17555EB831D6}" destId="{B0436991-3076-4838-9B2A-CF46310C5322}" srcOrd="10" destOrd="0" presId="urn:microsoft.com/office/officeart/2008/layout/VerticalCurvedList"/>
    <dgm:cxn modelId="{8774F3BE-BCAA-41DC-AEFB-C71CE5AE6A7C}" type="presParOf" srcId="{B0436991-3076-4838-9B2A-CF46310C5322}" destId="{44813132-EA61-47CC-A8F8-6383C629C917}" srcOrd="0" destOrd="0" presId="urn:microsoft.com/office/officeart/2008/layout/VerticalCurvedList"/>
    <dgm:cxn modelId="{3D88B058-673F-488D-8CB3-344AF37673EB}" type="presParOf" srcId="{0DEF4B2F-2AA2-415A-B70F-17555EB831D6}" destId="{F6A86593-254B-4797-8AE8-895EE1F8D54B}" srcOrd="11" destOrd="0" presId="urn:microsoft.com/office/officeart/2008/layout/VerticalCurvedList"/>
    <dgm:cxn modelId="{5A2A88AA-B561-482D-8005-F4858AF35327}" type="presParOf" srcId="{0DEF4B2F-2AA2-415A-B70F-17555EB831D6}" destId="{A71E230A-8B44-49BA-A4E6-FE9AD17E62B2}" srcOrd="12" destOrd="0" presId="urn:microsoft.com/office/officeart/2008/layout/VerticalCurvedList"/>
    <dgm:cxn modelId="{F68FA841-F196-4B3C-A8CC-88CFE2499C28}" type="presParOf" srcId="{A71E230A-8B44-49BA-A4E6-FE9AD17E62B2}" destId="{3A375109-5822-488D-912C-40ADF6651B28}" srcOrd="0" destOrd="0" presId="urn:microsoft.com/office/officeart/2008/layout/VerticalCurvedList"/>
    <dgm:cxn modelId="{2C2AE751-480B-452A-8E5C-88895069C606}" type="presParOf" srcId="{0DEF4B2F-2AA2-415A-B70F-17555EB831D6}" destId="{E03DF779-D5A2-427D-9135-18EA8F0718F5}" srcOrd="13" destOrd="0" presId="urn:microsoft.com/office/officeart/2008/layout/VerticalCurvedList"/>
    <dgm:cxn modelId="{A6ABCE74-A96C-436E-A464-02959965E64B}" type="presParOf" srcId="{0DEF4B2F-2AA2-415A-B70F-17555EB831D6}" destId="{3B1B4314-0B7E-49A9-AC1F-937A8D5376FE}" srcOrd="14" destOrd="0" presId="urn:microsoft.com/office/officeart/2008/layout/VerticalCurvedList"/>
    <dgm:cxn modelId="{67E1A66E-5BF1-4FEB-8479-F56DF945A18B}" type="presParOf" srcId="{3B1B4314-0B7E-49A9-AC1F-937A8D5376FE}" destId="{C9C79A80-3BC6-48AB-ABCD-4FC8530850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6C65C-3A69-48BE-84E3-BD708D6A6A1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C58C54-5B87-4776-8241-35CF05B21376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发散角</a:t>
          </a:r>
          <a:endParaRPr lang="zh-CN" altLang="en-US" sz="2800" b="1" kern="1200" dirty="0">
            <a:effectLst/>
          </a:endParaRPr>
        </a:p>
      </dsp:txBody>
      <dsp:txXfrm>
        <a:off x="380119" y="246332"/>
        <a:ext cx="7675541" cy="492448"/>
      </dsp:txXfrm>
    </dsp:sp>
    <dsp:sp modelId="{4A76FDD5-ED54-4180-AF1B-9025211B5AB0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E2D687-7EDB-48FD-B27F-973170BC4CBC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波导内径</a:t>
          </a:r>
          <a:endParaRPr lang="zh-CN" altLang="en-US" sz="2800" b="1" kern="1200" dirty="0">
            <a:effectLst/>
          </a:endParaRPr>
        </a:p>
      </dsp:txBody>
      <dsp:txXfrm>
        <a:off x="826075" y="985438"/>
        <a:ext cx="7229585" cy="492448"/>
      </dsp:txXfrm>
    </dsp:sp>
    <dsp:sp modelId="{1DF438B1-E1DF-4592-89CE-EF7EBE04846D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86C5C-6542-4E7B-91C6-086CAB39FCAC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信噪比</a:t>
          </a:r>
          <a:endParaRPr lang="zh-CN" altLang="en-US" sz="2800" b="1" kern="1200" dirty="0">
            <a:effectLst/>
          </a:endParaRPr>
        </a:p>
      </dsp:txBody>
      <dsp:txXfrm>
        <a:off x="1070457" y="1724003"/>
        <a:ext cx="6985203" cy="492448"/>
      </dsp:txXfrm>
    </dsp:sp>
    <dsp:sp modelId="{23028451-ECE6-4F9B-B00C-B8292460CD9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DC3A8-0FC6-43E4-BEA2-5D924D2B157C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弯曲长度</a:t>
          </a:r>
          <a:endParaRPr lang="zh-CN" altLang="en-US" sz="2800" b="1" kern="1200" dirty="0">
            <a:effectLst/>
          </a:endParaRPr>
        </a:p>
      </dsp:txBody>
      <dsp:txXfrm>
        <a:off x="1148486" y="2463109"/>
        <a:ext cx="6907174" cy="492448"/>
      </dsp:txXfrm>
    </dsp:sp>
    <dsp:sp modelId="{92DB673A-64AC-4200-AC39-ACABEFC73F3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089C8-238A-42A4-9470-6EB1CAD0D55E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弯曲半径</a:t>
          </a:r>
          <a:endParaRPr lang="zh-CN" altLang="en-US" sz="2800" b="1" kern="1200" dirty="0">
            <a:effectLst/>
          </a:endParaRPr>
        </a:p>
      </dsp:txBody>
      <dsp:txXfrm>
        <a:off x="1070457" y="3202215"/>
        <a:ext cx="6985203" cy="492448"/>
      </dsp:txXfrm>
    </dsp:sp>
    <dsp:sp modelId="{44813132-EA61-47CC-A8F8-6383C629C917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86593-254B-4797-8AE8-895EE1F8D54B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不用改的图</a:t>
          </a:r>
          <a:endParaRPr lang="zh-CN" altLang="en-US" sz="2800" b="1" kern="1200" dirty="0">
            <a:effectLst/>
          </a:endParaRPr>
        </a:p>
      </dsp:txBody>
      <dsp:txXfrm>
        <a:off x="826075" y="3940779"/>
        <a:ext cx="7229585" cy="492448"/>
      </dsp:txXfrm>
    </dsp:sp>
    <dsp:sp modelId="{3A375109-5822-488D-912C-40ADF6651B28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DF779-D5A2-427D-9135-18EA8F0718F5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effectLst/>
              <a:hlinkClick xmlns:r="http://schemas.openxmlformats.org/officeDocument/2006/relationships" r:id="" action="ppaction://hlinksldjump"/>
            </a:rPr>
            <a:t>不用的图</a:t>
          </a:r>
          <a:endParaRPr lang="zh-CN" altLang="en-US" sz="2800" b="1" kern="1200" dirty="0">
            <a:effectLst/>
          </a:endParaRPr>
        </a:p>
      </dsp:txBody>
      <dsp:txXfrm>
        <a:off x="380119" y="4679885"/>
        <a:ext cx="7675541" cy="492448"/>
      </dsp:txXfrm>
    </dsp:sp>
    <dsp:sp modelId="{C9C79A80-3BC6-48AB-ABCD-4FC85308503A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80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2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0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0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171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6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0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148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09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4905A-E1A4-4744-B5A9-97B0F93BB70A}" type="datetimeFigureOut">
              <a:rPr lang="zh-CN" altLang="en-US" smtClean="0"/>
              <a:t>2016/3/21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931EE-E4F4-4083-923B-E4B62577A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0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31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1.png"/><Relationship Id="rId5" Type="http://schemas.openxmlformats.org/officeDocument/2006/relationships/image" Target="../media/image290.png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.png"/><Relationship Id="rId4" Type="http://schemas.openxmlformats.org/officeDocument/2006/relationships/image" Target="../media/image320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757259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06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000" y="5262087"/>
            <a:ext cx="1800000" cy="135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en-US" altLang="zh-CN" dirty="0" smtClean="0"/>
              <a:t>1m</a:t>
            </a:r>
          </a:p>
          <a:p>
            <a:r>
              <a:rPr lang="en-US" altLang="zh-CN" dirty="0" smtClean="0"/>
              <a:t>180</a:t>
            </a:r>
            <a:r>
              <a:rPr lang="zh-CN" altLang="en-US" dirty="0" smtClean="0"/>
              <a:t>度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1" y="487596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98" y="487596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80120" y="1698873"/>
            <a:ext cx="10179680" cy="2790106"/>
            <a:chOff x="180120" y="1698873"/>
            <a:chExt cx="10179680" cy="2790106"/>
          </a:xfrm>
        </p:grpSpPr>
        <p:grpSp>
          <p:nvGrpSpPr>
            <p:cNvPr id="18" name="组合 17"/>
            <p:cNvGrpSpPr/>
            <p:nvPr/>
          </p:nvGrpSpPr>
          <p:grpSpPr>
            <a:xfrm>
              <a:off x="180120" y="1698873"/>
              <a:ext cx="10179680" cy="2790106"/>
              <a:chOff x="180120" y="1698873"/>
              <a:chExt cx="10179680" cy="2790106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3599" y="1698873"/>
                <a:ext cx="3600000" cy="276470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9800" y="1724273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653199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3978680" y="208570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241506" y="208570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035625" y="41558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261826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516025" y="415580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 rot="16200000">
                <a:off x="-659479" y="25638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16200000">
                <a:off x="2632089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 rot="16200000">
                <a:off x="5869702" y="2563871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12" y="1724273"/>
              <a:ext cx="3600000" cy="276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25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弯曲长度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0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40000"/>
            <a:ext cx="4320000" cy="324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7657" y="45830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=0.73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67011" y="3700908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=1.12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54286" y="4195297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=0.88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690523" y="3507989"/>
            <a:ext cx="1911006" cy="587847"/>
            <a:chOff x="7690523" y="3507989"/>
            <a:chExt cx="1911006" cy="587847"/>
          </a:xfrm>
        </p:grpSpPr>
        <p:sp>
          <p:nvSpPr>
            <p:cNvPr id="14" name="矩形 13"/>
            <p:cNvSpPr/>
            <p:nvPr/>
          </p:nvSpPr>
          <p:spPr>
            <a:xfrm>
              <a:off x="7690523" y="3529659"/>
              <a:ext cx="864000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38923" y="3507212"/>
            <a:ext cx="1911006" cy="587847"/>
            <a:chOff x="7690523" y="3507989"/>
            <a:chExt cx="1911006" cy="587847"/>
          </a:xfrm>
        </p:grpSpPr>
        <p:sp>
          <p:nvSpPr>
            <p:cNvPr id="18" name="矩形 17"/>
            <p:cNvSpPr/>
            <p:nvPr/>
          </p:nvSpPr>
          <p:spPr>
            <a:xfrm>
              <a:off x="7690523" y="3529659"/>
              <a:ext cx="1008978" cy="5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7778237" y="3967532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778237" y="3799659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7904931" y="367217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7778237" y="3639484"/>
              <a:ext cx="18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7904931" y="3507989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904931" y="3834226"/>
              <a:ext cx="16965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105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00ppm</a:t>
              </a:r>
              <a:endParaRPr lang="zh-CN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099519" y="253926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33411" y="2539267"/>
            <a:ext cx="3642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05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233411" y="5719817"/>
            <a:ext cx="36420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05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99519" y="5719817"/>
            <a:ext cx="3561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2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240000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7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459840" y="378310"/>
            <a:ext cx="7026637" cy="4989568"/>
            <a:chOff x="1412948" y="378310"/>
            <a:chExt cx="7026637" cy="498956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9585" y="2752731"/>
              <a:ext cx="3600000" cy="261514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1412948" y="378310"/>
              <a:ext cx="6976564" cy="4989567"/>
              <a:chOff x="1412948" y="378310"/>
              <a:chExt cx="6976564" cy="4989567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7985" y="2752730"/>
                <a:ext cx="3600000" cy="2615147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948" y="429622"/>
                <a:ext cx="3600000" cy="258715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512" y="429622"/>
                <a:ext cx="3600000" cy="2587156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20089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022488" y="3249010"/>
                <a:ext cx="3578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348336" y="81706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424106" y="3140177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727423" y="2674253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 rot="16200000">
                <a:off x="3865572" y="1217909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27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06417" y="844429"/>
            <a:ext cx="6385201" cy="4794001"/>
            <a:chOff x="3376200" y="879599"/>
            <a:chExt cx="6385201" cy="4794001"/>
          </a:xfrm>
        </p:grpSpPr>
        <p:grpSp>
          <p:nvGrpSpPr>
            <p:cNvPr id="12" name="组合 11"/>
            <p:cNvGrpSpPr/>
            <p:nvPr/>
          </p:nvGrpSpPr>
          <p:grpSpPr>
            <a:xfrm>
              <a:off x="3376200" y="879599"/>
              <a:ext cx="6385201" cy="4794001"/>
              <a:chOff x="3376200" y="879599"/>
              <a:chExt cx="6385201" cy="479400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76200" y="879599"/>
                <a:ext cx="6385201" cy="4794001"/>
              </a:xfrm>
              <a:prstGeom prst="rect">
                <a:avLst/>
              </a:prstGeom>
            </p:spPr>
          </p:pic>
          <p:sp>
            <p:nvSpPr>
              <p:cNvPr id="5" name="任意多边形 4"/>
              <p:cNvSpPr/>
              <p:nvPr/>
            </p:nvSpPr>
            <p:spPr>
              <a:xfrm>
                <a:off x="4083507" y="2426677"/>
                <a:ext cx="5017477" cy="2567354"/>
              </a:xfrm>
              <a:custGeom>
                <a:avLst/>
                <a:gdLst>
                  <a:gd name="connsiteX0" fmla="*/ 0 w 5017477"/>
                  <a:gd name="connsiteY0" fmla="*/ 2567354 h 2567354"/>
                  <a:gd name="connsiteX1" fmla="*/ 304800 w 5017477"/>
                  <a:gd name="connsiteY1" fmla="*/ 2157046 h 2567354"/>
                  <a:gd name="connsiteX2" fmla="*/ 785446 w 5017477"/>
                  <a:gd name="connsiteY2" fmla="*/ 1699846 h 2567354"/>
                  <a:gd name="connsiteX3" fmla="*/ 1535723 w 5017477"/>
                  <a:gd name="connsiteY3" fmla="*/ 1266092 h 2567354"/>
                  <a:gd name="connsiteX4" fmla="*/ 2321169 w 5017477"/>
                  <a:gd name="connsiteY4" fmla="*/ 937846 h 2567354"/>
                  <a:gd name="connsiteX5" fmla="*/ 3493477 w 5017477"/>
                  <a:gd name="connsiteY5" fmla="*/ 504092 h 2567354"/>
                  <a:gd name="connsiteX6" fmla="*/ 5017477 w 5017477"/>
                  <a:gd name="connsiteY6" fmla="*/ 0 h 256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17477" h="2567354">
                    <a:moveTo>
                      <a:pt x="0" y="2567354"/>
                    </a:moveTo>
                    <a:cubicBezTo>
                      <a:pt x="86946" y="2434492"/>
                      <a:pt x="173892" y="2301631"/>
                      <a:pt x="304800" y="2157046"/>
                    </a:cubicBezTo>
                    <a:cubicBezTo>
                      <a:pt x="435708" y="2012461"/>
                      <a:pt x="580292" y="1848338"/>
                      <a:pt x="785446" y="1699846"/>
                    </a:cubicBezTo>
                    <a:cubicBezTo>
                      <a:pt x="990600" y="1551354"/>
                      <a:pt x="1279769" y="1393092"/>
                      <a:pt x="1535723" y="1266092"/>
                    </a:cubicBezTo>
                    <a:cubicBezTo>
                      <a:pt x="1791677" y="1139092"/>
                      <a:pt x="1994877" y="1064846"/>
                      <a:pt x="2321169" y="937846"/>
                    </a:cubicBezTo>
                    <a:cubicBezTo>
                      <a:pt x="2647461" y="810846"/>
                      <a:pt x="3044092" y="660400"/>
                      <a:pt x="3493477" y="504092"/>
                    </a:cubicBezTo>
                    <a:cubicBezTo>
                      <a:pt x="3942862" y="347784"/>
                      <a:pt x="4480169" y="173892"/>
                      <a:pt x="5017477" y="0"/>
                    </a:cubicBezTo>
                  </a:path>
                </a:pathLst>
              </a:cu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7537938" y="4278923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任意多边形 7"/>
              <p:cNvSpPr/>
              <p:nvPr/>
            </p:nvSpPr>
            <p:spPr>
              <a:xfrm>
                <a:off x="4056185" y="1875692"/>
                <a:ext cx="5064369" cy="3118339"/>
              </a:xfrm>
              <a:custGeom>
                <a:avLst/>
                <a:gdLst>
                  <a:gd name="connsiteX0" fmla="*/ 0 w 5064369"/>
                  <a:gd name="connsiteY0" fmla="*/ 3118339 h 3118339"/>
                  <a:gd name="connsiteX1" fmla="*/ 351692 w 5064369"/>
                  <a:gd name="connsiteY1" fmla="*/ 2825262 h 3118339"/>
                  <a:gd name="connsiteX2" fmla="*/ 973015 w 5064369"/>
                  <a:gd name="connsiteY2" fmla="*/ 2356339 h 3118339"/>
                  <a:gd name="connsiteX3" fmla="*/ 1746738 w 5064369"/>
                  <a:gd name="connsiteY3" fmla="*/ 1781908 h 3118339"/>
                  <a:gd name="connsiteX4" fmla="*/ 2637692 w 5064369"/>
                  <a:gd name="connsiteY4" fmla="*/ 1195754 h 3118339"/>
                  <a:gd name="connsiteX5" fmla="*/ 3645877 w 5064369"/>
                  <a:gd name="connsiteY5" fmla="*/ 644770 h 3118339"/>
                  <a:gd name="connsiteX6" fmla="*/ 5064369 w 5064369"/>
                  <a:gd name="connsiteY6" fmla="*/ 0 h 3118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64369" h="3118339">
                    <a:moveTo>
                      <a:pt x="0" y="3118339"/>
                    </a:moveTo>
                    <a:cubicBezTo>
                      <a:pt x="94761" y="3035300"/>
                      <a:pt x="189523" y="2952262"/>
                      <a:pt x="351692" y="2825262"/>
                    </a:cubicBezTo>
                    <a:cubicBezTo>
                      <a:pt x="513861" y="2698262"/>
                      <a:pt x="973015" y="2356339"/>
                      <a:pt x="973015" y="2356339"/>
                    </a:cubicBezTo>
                    <a:cubicBezTo>
                      <a:pt x="1205523" y="2182447"/>
                      <a:pt x="1469292" y="1975339"/>
                      <a:pt x="1746738" y="1781908"/>
                    </a:cubicBezTo>
                    <a:cubicBezTo>
                      <a:pt x="2024184" y="1588477"/>
                      <a:pt x="2321169" y="1385277"/>
                      <a:pt x="2637692" y="1195754"/>
                    </a:cubicBezTo>
                    <a:cubicBezTo>
                      <a:pt x="2954215" y="1006231"/>
                      <a:pt x="3241431" y="844062"/>
                      <a:pt x="3645877" y="644770"/>
                    </a:cubicBezTo>
                    <a:cubicBezTo>
                      <a:pt x="4050323" y="445478"/>
                      <a:pt x="4557346" y="222739"/>
                      <a:pt x="5064369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  <a:prstDash val="lg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/>
              <p:nvPr/>
            </p:nvCxnSpPr>
            <p:spPr>
              <a:xfrm>
                <a:off x="7549662" y="4489938"/>
                <a:ext cx="28800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5255218" y="5273490"/>
                <a:ext cx="26663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2604711" y="2891863"/>
                <a:ext cx="19869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a.u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67046" y="2754923"/>
              <a:ext cx="11723" cy="2239108"/>
            </a:xfrm>
            <a:prstGeom prst="line">
              <a:avLst/>
            </a:prstGeom>
            <a:ln>
              <a:solidFill>
                <a:srgbClr val="C00000"/>
              </a:solidFill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760ppm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5962" y="2429607"/>
                  <a:ext cx="11372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0000" r="-160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矩形 21"/>
          <p:cNvSpPr/>
          <p:nvPr/>
        </p:nvSpPr>
        <p:spPr>
          <a:xfrm>
            <a:off x="713111" y="1476996"/>
            <a:ext cx="4683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20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00204" y="1440412"/>
            <a:ext cx="482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343501" y="818106"/>
            <a:ext cx="6599401" cy="4820324"/>
            <a:chOff x="-343501" y="818106"/>
            <a:chExt cx="6599401" cy="482032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3501" y="818106"/>
              <a:ext cx="6599401" cy="479400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646193" y="5238320"/>
              <a:ext cx="2666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Gas Concentration /ppm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6200000">
              <a:off x="-1086375" y="2856693"/>
              <a:ext cx="1986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Absorption /a.u.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51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弯曲半径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7395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71154" y="1205977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14393" y="30437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39732" y="4682028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58800" y="549483"/>
            <a:ext cx="5739000" cy="4000500"/>
            <a:chOff x="558800" y="549483"/>
            <a:chExt cx="5739000" cy="4000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549483"/>
              <a:ext cx="5334000" cy="40005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5971" r="8865" b="9742"/>
            <a:stretch/>
          </p:blipFill>
          <p:spPr>
            <a:xfrm>
              <a:off x="1480393" y="2247900"/>
              <a:ext cx="1656000" cy="134237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1" t="6753" r="8387" b="9742"/>
            <a:stretch/>
          </p:blipFill>
          <p:spPr>
            <a:xfrm>
              <a:off x="3481868" y="2268484"/>
              <a:ext cx="1656000" cy="1310102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1760220" y="1242060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2" name="曲线连接符 11"/>
            <p:cNvCxnSpPr>
              <a:stCxn id="8" idx="4"/>
              <a:endCxn id="2" idx="0"/>
            </p:cNvCxnSpPr>
            <p:nvPr/>
          </p:nvCxnSpPr>
          <p:spPr>
            <a:xfrm rot="16200000" flipH="1">
              <a:off x="1605681" y="1545188"/>
              <a:ext cx="906780" cy="49864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4586945" y="3966285"/>
              <a:ext cx="99060" cy="99060"/>
            </a:xfrm>
            <a:prstGeom prst="ellipse">
              <a:avLst/>
            </a:prstGeom>
            <a:noFill/>
            <a:ln w="95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</a:t>
              </a:r>
              <a:endParaRPr lang="zh-CN" altLang="en-US" dirty="0"/>
            </a:p>
          </p:txBody>
        </p:sp>
        <p:cxnSp>
          <p:nvCxnSpPr>
            <p:cNvPr id="16" name="曲线连接符 15"/>
            <p:cNvCxnSpPr>
              <a:stCxn id="13" idx="1"/>
              <a:endCxn id="3" idx="2"/>
            </p:cNvCxnSpPr>
            <p:nvPr/>
          </p:nvCxnSpPr>
          <p:spPr>
            <a:xfrm rot="16200000" flipV="1">
              <a:off x="4254557" y="3633897"/>
              <a:ext cx="402206" cy="291584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/>
            <p:nvPr/>
          </p:nvGrpSpPr>
          <p:grpSpPr>
            <a:xfrm>
              <a:off x="4483780" y="1375972"/>
              <a:ext cx="1814020" cy="581642"/>
              <a:chOff x="1383208" y="3237435"/>
              <a:chExt cx="1814020" cy="58164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427276" y="3696978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1500630" y="3557467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1427276" y="3529105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1500630" y="3401622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>
                <a:off x="1427276" y="3368930"/>
                <a:ext cx="144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1500630" y="3237435"/>
                <a:ext cx="16965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383208" y="3270486"/>
                <a:ext cx="740344" cy="54000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0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9" y="371131"/>
            <a:ext cx="4320000" cy="324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699" y="371131"/>
            <a:ext cx="4320000" cy="32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0" y="3642564"/>
            <a:ext cx="4320000" cy="3240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71446" y="24402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723498" y="18646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722998" y="90048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722998" y="163356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722998" y="2177839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863055" y="113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130cm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863055" y="170868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120cm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055" y="2756745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110cm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779699" y="611033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100cm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319745" y="4881462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251400" y="437224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46568" y="591845"/>
            <a:ext cx="10587623" cy="2916000"/>
            <a:chOff x="619273" y="1315177"/>
            <a:chExt cx="10587623" cy="2916000"/>
          </a:xfrm>
        </p:grpSpPr>
        <p:grpSp>
          <p:nvGrpSpPr>
            <p:cNvPr id="10" name="组合 9"/>
            <p:cNvGrpSpPr/>
            <p:nvPr/>
          </p:nvGrpSpPr>
          <p:grpSpPr>
            <a:xfrm>
              <a:off x="4153171" y="1342444"/>
              <a:ext cx="3600000" cy="2764706"/>
              <a:chOff x="7003839" y="1593859"/>
              <a:chExt cx="3600000" cy="2764706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3839" y="1593859"/>
                <a:ext cx="3600000" cy="27647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7810563" y="405078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 rot="16200000">
                <a:off x="6164240" y="2458858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19273" y="1342444"/>
              <a:ext cx="3666525" cy="2834171"/>
              <a:chOff x="3403416" y="1560808"/>
              <a:chExt cx="3666525" cy="283417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9941" y="1560808"/>
                <a:ext cx="3600000" cy="2834171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4210140" y="405078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 rot="16200000">
                <a:off x="2563817" y="2458857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2896" y="1315177"/>
              <a:ext cx="3744000" cy="291600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204223" y="1801504"/>
              <a:ext cx="337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792642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207231" y="1801504"/>
              <a:ext cx="433172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2350" y="5033886"/>
            <a:ext cx="1800000" cy="1401923"/>
          </a:xfrm>
          <a:prstGeom prst="rect">
            <a:avLst/>
          </a:prstGeom>
        </p:spPr>
      </p:pic>
      <p:sp>
        <p:nvSpPr>
          <p:cNvPr id="21" name="任意多边形 20"/>
          <p:cNvSpPr/>
          <p:nvPr/>
        </p:nvSpPr>
        <p:spPr>
          <a:xfrm>
            <a:off x="8609526" y="1009932"/>
            <a:ext cx="2292824" cy="1659035"/>
          </a:xfrm>
          <a:custGeom>
            <a:avLst/>
            <a:gdLst>
              <a:gd name="connsiteX0" fmla="*/ 0 w 2292824"/>
              <a:gd name="connsiteY0" fmla="*/ 0 h 1697059"/>
              <a:gd name="connsiteX1" fmla="*/ 68239 w 2292824"/>
              <a:gd name="connsiteY1" fmla="*/ 518615 h 1697059"/>
              <a:gd name="connsiteX2" fmla="*/ 327546 w 2292824"/>
              <a:gd name="connsiteY2" fmla="*/ 1050877 h 1697059"/>
              <a:gd name="connsiteX3" fmla="*/ 846161 w 2292824"/>
              <a:gd name="connsiteY3" fmla="*/ 1487606 h 1697059"/>
              <a:gd name="connsiteX4" fmla="*/ 1514901 w 2292824"/>
              <a:gd name="connsiteY4" fmla="*/ 1678674 h 1697059"/>
              <a:gd name="connsiteX5" fmla="*/ 2292824 w 2292824"/>
              <a:gd name="connsiteY5" fmla="*/ 1678674 h 169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2824" h="1697059">
                <a:moveTo>
                  <a:pt x="0" y="0"/>
                </a:moveTo>
                <a:cubicBezTo>
                  <a:pt x="6824" y="171734"/>
                  <a:pt x="13648" y="343469"/>
                  <a:pt x="68239" y="518615"/>
                </a:cubicBezTo>
                <a:cubicBezTo>
                  <a:pt x="122830" y="693761"/>
                  <a:pt x="197892" y="889379"/>
                  <a:pt x="327546" y="1050877"/>
                </a:cubicBezTo>
                <a:cubicBezTo>
                  <a:pt x="457200" y="1212376"/>
                  <a:pt x="648269" y="1382973"/>
                  <a:pt x="846161" y="1487606"/>
                </a:cubicBezTo>
                <a:cubicBezTo>
                  <a:pt x="1044053" y="1592239"/>
                  <a:pt x="1273791" y="1646829"/>
                  <a:pt x="1514901" y="1678674"/>
                </a:cubicBezTo>
                <a:cubicBezTo>
                  <a:pt x="1756011" y="1710519"/>
                  <a:pt x="2024417" y="1694596"/>
                  <a:pt x="2292824" y="1678674"/>
                </a:cubicBezTo>
              </a:path>
            </a:pathLst>
          </a:cu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1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04265" y="3291897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64292" y="3313967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64292" y="6494517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7051" y="6494517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90488"/>
            <a:ext cx="2628900" cy="5811837"/>
          </a:xfrm>
        </p:spPr>
        <p:txBody>
          <a:bodyPr vert="horz"/>
          <a:lstStyle/>
          <a:p>
            <a:r>
              <a:rPr lang="zh-CN" altLang="en-US" dirty="0" smtClean="0"/>
              <a:t>相同长度，不同弯曲半径。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05536" y="572877"/>
            <a:ext cx="7773501" cy="5470167"/>
            <a:chOff x="105536" y="572877"/>
            <a:chExt cx="7773501" cy="54701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6" y="572877"/>
              <a:ext cx="4001960" cy="277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02" y="3271044"/>
              <a:ext cx="3830627" cy="2772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1829" y="572877"/>
              <a:ext cx="3857208" cy="2772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71" y="3271044"/>
              <a:ext cx="3815923" cy="27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83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不用再改的图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915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029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76000" y="1843724"/>
            <a:ext cx="8498500" cy="3244202"/>
            <a:chOff x="1776000" y="1843724"/>
            <a:chExt cx="8498500" cy="3244202"/>
          </a:xfrm>
        </p:grpSpPr>
        <p:pic>
          <p:nvPicPr>
            <p:cNvPr id="1026" name="图片 7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000" y="1843724"/>
              <a:ext cx="4320000" cy="324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图片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500" y="2028627"/>
              <a:ext cx="4320000" cy="3059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5522903" y="4749372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690183" y="4749372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817218" y="669625"/>
            <a:ext cx="6890724" cy="2702876"/>
            <a:chOff x="4159321" y="1259560"/>
            <a:chExt cx="6890724" cy="270287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0045" y="1259560"/>
              <a:ext cx="3600000" cy="270287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4159321" y="1317003"/>
              <a:ext cx="6125407" cy="2634739"/>
              <a:chOff x="4159321" y="1317003"/>
              <a:chExt cx="6125407" cy="263473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59321" y="1317003"/>
                <a:ext cx="3442317" cy="2605112"/>
                <a:chOff x="4159321" y="1317003"/>
                <a:chExt cx="3442317" cy="2605112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813" t="5267" r="4380" b="5924"/>
                <a:stretch/>
              </p:blipFill>
              <p:spPr>
                <a:xfrm>
                  <a:off x="4296577" y="1454227"/>
                  <a:ext cx="3305061" cy="2313542"/>
                </a:xfrm>
                <a:prstGeom prst="rect">
                  <a:avLst/>
                </a:prstGeom>
              </p:spPr>
            </p:pic>
            <p:sp>
              <p:nvSpPr>
                <p:cNvPr id="5" name="文本框 4"/>
                <p:cNvSpPr txBox="1"/>
                <p:nvPr/>
              </p:nvSpPr>
              <p:spPr>
                <a:xfrm>
                  <a:off x="4965833" y="3614338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Gas Concentration /ppm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文本框 5"/>
                <p:cNvSpPr txBox="1"/>
                <p:nvPr/>
              </p:nvSpPr>
              <p:spPr>
                <a:xfrm rot="16200000">
                  <a:off x="3319722" y="2156602"/>
                  <a:ext cx="19869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latin typeface="Times New Roman" panose="02020603050405020304" pitchFamily="18" charset="0"/>
                      <a:ea typeface="Tahoma" panose="020B0604030504040204" pitchFamily="34" charset="0"/>
                      <a:cs typeface="Times New Roman" panose="02020603050405020304" pitchFamily="18" charset="0"/>
                    </a:rPr>
                    <a:t>Absorption /a.u.</a:t>
                  </a:r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8297753" y="364396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Gas Concentration /ppm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 rot="16200000">
                <a:off x="6566378" y="215660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9" y="4174136"/>
            <a:ext cx="3803793" cy="263473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79441" y="106489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56330" y="106489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 smtClean="0"/>
              <a:t>椭圆信噪比普遍优于正圆，但灵敏度低。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若追求更高的信噪比，采用椭圆弯曲的手法。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6" y="1450410"/>
            <a:ext cx="3614546" cy="255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943" y="1450410"/>
            <a:ext cx="3433818" cy="2556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40989" y="1802310"/>
            <a:ext cx="41389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0" cap="none" spc="0" dirty="0" smtClean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  <a:endParaRPr lang="zh-CN" altLang="en-US" sz="16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7990" y="1802310"/>
            <a:ext cx="4251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 smtClean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65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74" y="1675591"/>
            <a:ext cx="5400000" cy="225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47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092" y="2709862"/>
            <a:ext cx="3599815" cy="1438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竖排标题 6"/>
          <p:cNvSpPr>
            <a:spLocks noGrp="1"/>
          </p:cNvSpPr>
          <p:nvPr>
            <p:ph type="title" orient="vert" idx="4294967295"/>
          </p:nvPr>
        </p:nvSpPr>
        <p:spPr>
          <a:xfrm>
            <a:off x="9563100" y="368300"/>
            <a:ext cx="2628900" cy="5811838"/>
          </a:xfrm>
        </p:spPr>
        <p:txBody>
          <a:bodyPr vert="horz">
            <a:normAutofit fontScale="90000"/>
          </a:bodyPr>
          <a:lstStyle/>
          <a:p>
            <a:r>
              <a:rPr lang="zh-CN" altLang="en-US" dirty="0"/>
              <a:t>文</a:t>
            </a:r>
            <a:r>
              <a:rPr lang="zh-CN" altLang="en-US" dirty="0" smtClean="0"/>
              <a:t>中采取</a:t>
            </a:r>
            <a:r>
              <a:rPr lang="en-US" altLang="zh-CN" dirty="0" smtClean="0"/>
              <a:t>3.15-3.5</a:t>
            </a:r>
            <a:r>
              <a:rPr lang="zh-CN" altLang="en-US" dirty="0" smtClean="0"/>
              <a:t>之间积分的方式计算；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在大浓度情况下更加精确。浓度小时，旁瓣不清晰，用峰值即可，简单便捷。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0830" y="504967"/>
            <a:ext cx="8979915" cy="6526069"/>
            <a:chOff x="490830" y="504967"/>
            <a:chExt cx="8979915" cy="6526069"/>
          </a:xfrm>
        </p:grpSpPr>
        <p:grpSp>
          <p:nvGrpSpPr>
            <p:cNvPr id="6" name="组合 5"/>
            <p:cNvGrpSpPr/>
            <p:nvPr/>
          </p:nvGrpSpPr>
          <p:grpSpPr>
            <a:xfrm>
              <a:off x="490830" y="3431036"/>
              <a:ext cx="4680000" cy="3600000"/>
              <a:chOff x="5673313" y="1391123"/>
              <a:chExt cx="4744371" cy="360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3313" y="1391123"/>
                <a:ext cx="4744371" cy="360000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496" y="1929578"/>
                <a:ext cx="2160000" cy="1573117"/>
              </a:xfrm>
              <a:prstGeom prst="rect">
                <a:avLst/>
              </a:prstGeom>
            </p:spPr>
          </p:pic>
        </p:grp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86" y="609746"/>
              <a:ext cx="4395634" cy="30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" name="组合 13"/>
            <p:cNvGrpSpPr/>
            <p:nvPr/>
          </p:nvGrpSpPr>
          <p:grpSpPr>
            <a:xfrm>
              <a:off x="4735660" y="3310625"/>
              <a:ext cx="4709949" cy="3708000"/>
              <a:chOff x="4735660" y="3295385"/>
              <a:chExt cx="4709949" cy="3708000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660" y="3295385"/>
                <a:ext cx="4709949" cy="3708000"/>
              </a:xfrm>
              <a:prstGeom prst="rect">
                <a:avLst/>
              </a:prstGeom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7464" y="3905796"/>
                <a:ext cx="2194927" cy="1728000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90745" y="504967"/>
              <a:ext cx="4680000" cy="334883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2704265" y="329189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64292" y="331396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064292" y="6494517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697051" y="6494517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 vert="horz"/>
          <a:lstStyle/>
          <a:p>
            <a:r>
              <a:rPr lang="zh-CN" altLang="en-US" dirty="0" smtClean="0"/>
              <a:t>气体逃逸</a:t>
            </a:r>
            <a:r>
              <a:rPr lang="en-US" altLang="zh-CN" dirty="0" smtClean="0"/>
              <a:t>2h//</a:t>
            </a:r>
            <a:r>
              <a:rPr lang="zh-CN" altLang="en-US" dirty="0" smtClean="0"/>
              <a:t>气体充满</a:t>
            </a:r>
            <a:r>
              <a:rPr lang="en-US" altLang="zh-CN" dirty="0" smtClean="0"/>
              <a:t>0.5s//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1727398" y="686373"/>
            <a:ext cx="7413088" cy="2780230"/>
            <a:chOff x="1727398" y="686373"/>
            <a:chExt cx="7413088" cy="278023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b="6195"/>
            <a:stretch/>
          </p:blipFill>
          <p:spPr>
            <a:xfrm>
              <a:off x="5540486" y="827341"/>
              <a:ext cx="3600000" cy="244370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048824" y="3128049"/>
              <a:ext cx="41389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1600" b="0" cap="none" spc="0" dirty="0" smtClean="0">
                  <a:ln w="0"/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  <a:endParaRPr lang="zh-CN" altLang="en-US" sz="16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078044" y="3128049"/>
              <a:ext cx="42511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1600" dirty="0" smtClean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sz="12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727398" y="686373"/>
              <a:ext cx="3684477" cy="2738559"/>
              <a:chOff x="1727398" y="686373"/>
              <a:chExt cx="3684477" cy="273855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1875" y="754613"/>
                <a:ext cx="3600000" cy="2643749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3155835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 rot="16200000">
                <a:off x="887799" y="1525972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411875" y="827341"/>
              <a:ext cx="3728611" cy="2597591"/>
              <a:chOff x="5411875" y="827341"/>
              <a:chExt cx="3728611" cy="25975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153511" y="3117155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Time /min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 rot="16200000">
                <a:off x="4572276" y="1666940"/>
                <a:ext cx="19869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Absorption /a.u.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20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AgVsAgI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350" y="2076449"/>
            <a:ext cx="4320000" cy="331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31" y="2219313"/>
            <a:ext cx="4320000" cy="329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320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发散角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57625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气体传感系统</a:t>
            </a:r>
            <a:endParaRPr lang="zh-CN" altLang="en-US" dirty="0"/>
          </a:p>
        </p:txBody>
      </p:sp>
      <p:grpSp>
        <p:nvGrpSpPr>
          <p:cNvPr id="5" name="Group 51"/>
          <p:cNvGrpSpPr/>
          <p:nvPr/>
        </p:nvGrpSpPr>
        <p:grpSpPr>
          <a:xfrm>
            <a:off x="1795475" y="1643050"/>
            <a:ext cx="8136904" cy="4214843"/>
            <a:chOff x="395536" y="2132855"/>
            <a:chExt cx="8136904" cy="4214843"/>
          </a:xfrm>
        </p:grpSpPr>
        <p:sp>
          <p:nvSpPr>
            <p:cNvPr id="6" name="Rectangle 108"/>
            <p:cNvSpPr>
              <a:spLocks noChangeArrowheads="1"/>
            </p:cNvSpPr>
            <p:nvPr/>
          </p:nvSpPr>
          <p:spPr bwMode="auto">
            <a:xfrm>
              <a:off x="2777780" y="4289241"/>
              <a:ext cx="123567" cy="23607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AutoShape 131"/>
            <p:cNvSpPr>
              <a:spLocks noChangeArrowheads="1"/>
            </p:cNvSpPr>
            <p:nvPr/>
          </p:nvSpPr>
          <p:spPr bwMode="auto">
            <a:xfrm>
              <a:off x="1226567" y="5320676"/>
              <a:ext cx="1284219" cy="72917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 Box 132"/>
            <p:cNvSpPr txBox="1">
              <a:spLocks noChangeArrowheads="1"/>
            </p:cNvSpPr>
            <p:nvPr/>
          </p:nvSpPr>
          <p:spPr bwMode="auto">
            <a:xfrm>
              <a:off x="1420744" y="5358182"/>
              <a:ext cx="723752" cy="472143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</p:spPr>
          <p:txBody>
            <a:bodyPr vert="horz" wrap="square" lIns="88697" tIns="44348" rIns="88697" bIns="4434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矩形 233"/>
            <p:cNvSpPr>
              <a:spLocks noChangeArrowheads="1"/>
            </p:cNvSpPr>
            <p:nvPr/>
          </p:nvSpPr>
          <p:spPr bwMode="auto">
            <a:xfrm flipV="1">
              <a:off x="1362270" y="5245662"/>
              <a:ext cx="421453" cy="65085"/>
            </a:xfrm>
            <a:prstGeom prst="rect">
              <a:avLst/>
            </a:prstGeom>
            <a:pattFill prst="wdUpDiag">
              <a:fgClr>
                <a:srgbClr val="7F7F7F"/>
              </a:fgClr>
              <a:bgClr>
                <a:srgbClr val="FFFFFF"/>
              </a:bgClr>
            </a:pattFill>
            <a:ln w="12700">
              <a:solidFill>
                <a:srgbClr val="2B2B2B"/>
              </a:solidFill>
              <a:miter lim="800000"/>
              <a:headEnd/>
              <a:tailEnd/>
            </a:ln>
          </p:spPr>
          <p:txBody>
            <a:bodyPr vert="horz" wrap="square" lIns="88697" tIns="44348" rIns="88697" bIns="44348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10" name="AutoShape 131"/>
            <p:cNvSpPr>
              <a:spLocks noChangeArrowheads="1"/>
            </p:cNvSpPr>
            <p:nvPr/>
          </p:nvSpPr>
          <p:spPr bwMode="auto">
            <a:xfrm>
              <a:off x="1403648" y="3007410"/>
              <a:ext cx="1330557" cy="637614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文本框 211"/>
            <p:cNvSpPr txBox="1">
              <a:spLocks noChangeArrowheads="1"/>
            </p:cNvSpPr>
            <p:nvPr/>
          </p:nvSpPr>
          <p:spPr bwMode="auto">
            <a:xfrm>
              <a:off x="1518843" y="4119046"/>
              <a:ext cx="1123191" cy="30698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宋体" pitchFamily="2" charset="-122"/>
                </a:rPr>
                <a:t>耦合光纤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宋体" pitchFamily="2" charset="-122"/>
              </a:endParaRPr>
            </a:p>
          </p:txBody>
        </p:sp>
        <p:grpSp>
          <p:nvGrpSpPr>
            <p:cNvPr id="12" name="组合 182"/>
            <p:cNvGrpSpPr>
              <a:grpSpLocks/>
            </p:cNvGrpSpPr>
            <p:nvPr/>
          </p:nvGrpSpPr>
          <p:grpSpPr bwMode="auto">
            <a:xfrm>
              <a:off x="1274008" y="4512073"/>
              <a:ext cx="1242294" cy="762269"/>
              <a:chOff x="2657" y="2708"/>
              <a:chExt cx="9677" cy="7369"/>
            </a:xfrm>
          </p:grpSpPr>
          <p:sp>
            <p:nvSpPr>
              <p:cNvPr id="42" name="矩形 4"/>
              <p:cNvSpPr>
                <a:spLocks/>
              </p:cNvSpPr>
              <p:nvPr/>
            </p:nvSpPr>
            <p:spPr bwMode="auto">
              <a:xfrm rot="3144404">
                <a:off x="4093" y="1822"/>
                <a:ext cx="1003" cy="3876"/>
              </a:xfrm>
              <a:custGeom>
                <a:avLst/>
                <a:gdLst>
                  <a:gd name="T0" fmla="*/ 0 w 210216"/>
                  <a:gd name="T1" fmla="*/ 0 h 448574"/>
                  <a:gd name="T2" fmla="*/ 2 w 210216"/>
                  <a:gd name="T3" fmla="*/ 0 h 448574"/>
                  <a:gd name="T4" fmla="*/ 1 w 210216"/>
                  <a:gd name="T5" fmla="*/ 14 h 448574"/>
                  <a:gd name="T6" fmla="*/ 2 w 210216"/>
                  <a:gd name="T7" fmla="*/ 29 h 448574"/>
                  <a:gd name="T8" fmla="*/ 0 w 210216"/>
                  <a:gd name="T9" fmla="*/ 29 h 448574"/>
                  <a:gd name="T10" fmla="*/ 0 w 210216"/>
                  <a:gd name="T11" fmla="*/ 0 h 4485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0216" h="448574">
                    <a:moveTo>
                      <a:pt x="0" y="0"/>
                    </a:moveTo>
                    <a:lnTo>
                      <a:pt x="207034" y="0"/>
                    </a:lnTo>
                    <a:cubicBezTo>
                      <a:pt x="230038" y="37381"/>
                      <a:pt x="120771" y="63262"/>
                      <a:pt x="120771" y="224287"/>
                    </a:cubicBezTo>
                    <a:cubicBezTo>
                      <a:pt x="120771" y="393941"/>
                      <a:pt x="230038" y="411193"/>
                      <a:pt x="207034" y="448574"/>
                    </a:cubicBezTo>
                    <a:lnTo>
                      <a:pt x="0" y="448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直接连接符 184"/>
              <p:cNvSpPr>
                <a:spLocks noChangeShapeType="1"/>
              </p:cNvSpPr>
              <p:nvPr/>
            </p:nvSpPr>
            <p:spPr bwMode="auto">
              <a:xfrm>
                <a:off x="3450" y="5339"/>
                <a:ext cx="0" cy="4738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直接连接符 185"/>
              <p:cNvSpPr>
                <a:spLocks noChangeShapeType="1"/>
              </p:cNvSpPr>
              <p:nvPr/>
            </p:nvSpPr>
            <p:spPr bwMode="auto">
              <a:xfrm flipV="1">
                <a:off x="6200" y="2846"/>
                <a:ext cx="0" cy="723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矩形 186"/>
              <p:cNvSpPr>
                <a:spLocks noChangeArrowheads="1"/>
              </p:cNvSpPr>
              <p:nvPr/>
            </p:nvSpPr>
            <p:spPr bwMode="auto">
              <a:xfrm>
                <a:off x="9919" y="3769"/>
                <a:ext cx="2415" cy="7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直接连接符 187"/>
              <p:cNvSpPr>
                <a:spLocks noChangeShapeType="1"/>
              </p:cNvSpPr>
              <p:nvPr/>
            </p:nvSpPr>
            <p:spPr bwMode="auto">
              <a:xfrm flipH="1" flipV="1">
                <a:off x="6379" y="2708"/>
                <a:ext cx="3540" cy="1061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直接连接符 188"/>
              <p:cNvSpPr>
                <a:spLocks noChangeShapeType="1"/>
              </p:cNvSpPr>
              <p:nvPr/>
            </p:nvSpPr>
            <p:spPr bwMode="auto">
              <a:xfrm flipH="1">
                <a:off x="3450" y="4132"/>
                <a:ext cx="6469" cy="1090"/>
              </a:xfrm>
              <a:prstGeom prst="line">
                <a:avLst/>
              </a:prstGeom>
              <a:noFill/>
              <a:ln w="9525">
                <a:solidFill>
                  <a:srgbClr val="41414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直接箭头连接符 1"/>
            <p:cNvSpPr>
              <a:spLocks noChangeShapeType="1"/>
            </p:cNvSpPr>
            <p:nvPr/>
          </p:nvSpPr>
          <p:spPr bwMode="auto">
            <a:xfrm>
              <a:off x="2261444" y="4426030"/>
              <a:ext cx="99295" cy="19304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文本框 229"/>
            <p:cNvSpPr txBox="1">
              <a:spLocks noChangeArrowheads="1"/>
            </p:cNvSpPr>
            <p:nvPr/>
          </p:nvSpPr>
          <p:spPr bwMode="auto">
            <a:xfrm>
              <a:off x="395536" y="3284984"/>
              <a:ext cx="461171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CH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5" name="AutoShape 158"/>
            <p:cNvSpPr>
              <a:spLocks noChangeShapeType="1"/>
            </p:cNvSpPr>
            <p:nvPr/>
          </p:nvSpPr>
          <p:spPr bwMode="auto">
            <a:xfrm rot="10800000" flipH="1">
              <a:off x="828498" y="3140968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227"/>
            <p:cNvSpPr txBox="1">
              <a:spLocks noChangeArrowheads="1"/>
            </p:cNvSpPr>
            <p:nvPr/>
          </p:nvSpPr>
          <p:spPr bwMode="auto">
            <a:xfrm>
              <a:off x="1999092" y="5047740"/>
              <a:ext cx="1338280" cy="1941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latin typeface="+mn-ea"/>
                  <a:cs typeface="宋体" pitchFamily="2" charset="-122"/>
                </a:rPr>
                <a:t>红外窗片</a:t>
              </a:r>
              <a:endParaRPr lang="en-US" altLang="zh-CN" sz="2000" dirty="0" smtClean="0">
                <a:latin typeface="+mn-ea"/>
                <a:cs typeface="宋体" pitchFamily="2" charset="-122"/>
              </a:endParaRPr>
            </a:p>
          </p:txBody>
        </p:sp>
        <p:sp>
          <p:nvSpPr>
            <p:cNvPr id="17" name="直接箭头连接符 228"/>
            <p:cNvSpPr>
              <a:spLocks noChangeShapeType="1"/>
            </p:cNvSpPr>
            <p:nvPr/>
          </p:nvSpPr>
          <p:spPr bwMode="auto">
            <a:xfrm flipV="1">
              <a:off x="2632147" y="4781241"/>
              <a:ext cx="2207" cy="33204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stealth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1"/>
            <p:cNvSpPr txBox="1">
              <a:spLocks noChangeArrowheads="1"/>
            </p:cNvSpPr>
            <p:nvPr/>
          </p:nvSpPr>
          <p:spPr bwMode="auto">
            <a:xfrm>
              <a:off x="1543208" y="5528066"/>
              <a:ext cx="667485" cy="31549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FTIR 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9" name="文本框 112"/>
            <p:cNvSpPr txBox="1">
              <a:spLocks noChangeArrowheads="1"/>
            </p:cNvSpPr>
            <p:nvPr/>
          </p:nvSpPr>
          <p:spPr bwMode="auto">
            <a:xfrm>
              <a:off x="1169196" y="6023375"/>
              <a:ext cx="1744287" cy="324323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Bruker</a:t>
              </a: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Vertex 70</a:t>
              </a:r>
              <a:endPara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0" name="文本框 116"/>
            <p:cNvSpPr txBox="1">
              <a:spLocks noChangeArrowheads="1"/>
            </p:cNvSpPr>
            <p:nvPr/>
          </p:nvSpPr>
          <p:spPr bwMode="auto">
            <a:xfrm>
              <a:off x="1547664" y="3645024"/>
              <a:ext cx="949925" cy="24820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MF-4B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1" name="文本框 229"/>
            <p:cNvSpPr txBox="1">
              <a:spLocks noChangeArrowheads="1"/>
            </p:cNvSpPr>
            <p:nvPr/>
          </p:nvSpPr>
          <p:spPr bwMode="auto">
            <a:xfrm>
              <a:off x="533008" y="2996952"/>
              <a:ext cx="294576" cy="36844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N</a:t>
              </a:r>
              <a:r>
                <a:rPr kumimoji="0" lang="en-US" altLang="zh-CN" b="0" i="0" u="none" strike="noStrike" cap="none" normalizeH="0" baseline="-3000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endParaRPr kumimoji="0" lang="en-US" altLang="zh-CN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2" name="肘形连接符 224"/>
            <p:cNvSpPr>
              <a:spLocks noChangeShapeType="1"/>
            </p:cNvSpPr>
            <p:nvPr/>
          </p:nvSpPr>
          <p:spPr bwMode="auto">
            <a:xfrm rot="10800000" flipH="1" flipV="1">
              <a:off x="2734206" y="3276577"/>
              <a:ext cx="127422" cy="1025902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81"/>
            <p:cNvSpPr>
              <a:spLocks noChangeArrowheads="1"/>
            </p:cNvSpPr>
            <p:nvPr/>
          </p:nvSpPr>
          <p:spPr bwMode="auto">
            <a:xfrm>
              <a:off x="2713789" y="4352120"/>
              <a:ext cx="241619" cy="10590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Rectangle 78"/>
            <p:cNvSpPr>
              <a:spLocks noChangeArrowheads="1"/>
            </p:cNvSpPr>
            <p:nvPr/>
          </p:nvSpPr>
          <p:spPr bwMode="auto">
            <a:xfrm>
              <a:off x="2602358" y="4541859"/>
              <a:ext cx="408214" cy="2393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矩形 198"/>
            <p:cNvSpPr>
              <a:spLocks noChangeArrowheads="1"/>
            </p:cNvSpPr>
            <p:nvPr/>
          </p:nvSpPr>
          <p:spPr bwMode="auto">
            <a:xfrm>
              <a:off x="2582499" y="4541859"/>
              <a:ext cx="103708" cy="239381"/>
            </a:xfrm>
            <a:prstGeom prst="rect">
              <a:avLst/>
            </a:prstGeom>
            <a:pattFill prst="wdDnDiag">
              <a:fgClr>
                <a:srgbClr val="414141"/>
              </a:fgClr>
              <a:bgClr>
                <a:srgbClr val="FFFFFF"/>
              </a:bgClr>
            </a:pattFill>
            <a:ln w="12700">
              <a:solidFill>
                <a:srgbClr val="41414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矩形 193"/>
            <p:cNvSpPr>
              <a:spLocks noChangeArrowheads="1"/>
            </p:cNvSpPr>
            <p:nvPr/>
          </p:nvSpPr>
          <p:spPr bwMode="auto">
            <a:xfrm>
              <a:off x="2771160" y="4630111"/>
              <a:ext cx="4762800" cy="745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55"/>
            <p:cNvGrpSpPr/>
            <p:nvPr/>
          </p:nvGrpSpPr>
          <p:grpSpPr>
            <a:xfrm rot="16200000">
              <a:off x="2002369" y="1799753"/>
              <a:ext cx="709318" cy="1375521"/>
              <a:chOff x="5072068" y="1571614"/>
              <a:chExt cx="709318" cy="1375521"/>
            </a:xfrm>
          </p:grpSpPr>
          <p:sp>
            <p:nvSpPr>
              <p:cNvPr id="36" name="Rectangle 73"/>
              <p:cNvSpPr>
                <a:spLocks noChangeArrowheads="1"/>
              </p:cNvSpPr>
              <p:nvPr/>
            </p:nvSpPr>
            <p:spPr bwMode="auto">
              <a:xfrm rot="16200000">
                <a:off x="5266827" y="2052127"/>
                <a:ext cx="294576" cy="45890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矩形 186"/>
              <p:cNvSpPr>
                <a:spLocks noChangeArrowheads="1"/>
              </p:cNvSpPr>
              <p:nvPr/>
            </p:nvSpPr>
            <p:spPr bwMode="auto">
              <a:xfrm rot="16200000">
                <a:off x="5180400" y="2686214"/>
                <a:ext cx="446829" cy="75013"/>
              </a:xfrm>
              <a:prstGeom prst="rect">
                <a:avLst/>
              </a:prstGeom>
              <a:noFill/>
              <a:ln w="12700">
                <a:solidFill>
                  <a:srgbClr val="2B2B2B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8" name="组合 51"/>
              <p:cNvGrpSpPr/>
              <p:nvPr/>
            </p:nvGrpSpPr>
            <p:grpSpPr>
              <a:xfrm rot="16200000">
                <a:off x="4977691" y="1665991"/>
                <a:ext cx="898072" cy="709318"/>
                <a:chOff x="8055575" y="4493121"/>
                <a:chExt cx="898072" cy="709318"/>
              </a:xfrm>
            </p:grpSpPr>
            <p:sp>
              <p:nvSpPr>
                <p:cNvPr id="40" name="矩形 198"/>
                <p:cNvSpPr>
                  <a:spLocks noChangeArrowheads="1"/>
                </p:cNvSpPr>
                <p:nvPr/>
              </p:nvSpPr>
              <p:spPr bwMode="auto">
                <a:xfrm>
                  <a:off x="8055575" y="4615932"/>
                  <a:ext cx="120258" cy="446771"/>
                </a:xfrm>
                <a:prstGeom prst="rect">
                  <a:avLst/>
                </a:prstGeom>
                <a:pattFill prst="wdDnDiag">
                  <a:fgClr>
                    <a:srgbClr val="FFFFFF"/>
                  </a:fgClr>
                  <a:bgClr>
                    <a:srgbClr val="FFFFFF"/>
                  </a:bgClr>
                </a:pattFill>
                <a:ln w="12700">
                  <a:solidFill>
                    <a:srgbClr val="2B2B2B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椭圆 206"/>
                <p:cNvSpPr>
                  <a:spLocks noChangeArrowheads="1"/>
                </p:cNvSpPr>
                <p:nvPr/>
              </p:nvSpPr>
              <p:spPr bwMode="auto">
                <a:xfrm>
                  <a:off x="8256373" y="4493121"/>
                  <a:ext cx="697274" cy="709318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9" name="椭圆 205"/>
              <p:cNvSpPr>
                <a:spLocks noChangeArrowheads="1"/>
              </p:cNvSpPr>
              <p:nvPr/>
            </p:nvSpPr>
            <p:spPr bwMode="auto">
              <a:xfrm>
                <a:off x="5151600" y="1643050"/>
                <a:ext cx="558260" cy="567013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" name="文本框 100"/>
            <p:cNvSpPr txBox="1">
              <a:spLocks noChangeArrowheads="1"/>
            </p:cNvSpPr>
            <p:nvPr/>
          </p:nvSpPr>
          <p:spPr bwMode="auto">
            <a:xfrm>
              <a:off x="1403648" y="3068960"/>
              <a:ext cx="1357036" cy="48979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Mass flow Controller</a:t>
              </a:r>
              <a:endPara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29" name="文本框 227"/>
            <p:cNvSpPr txBox="1">
              <a:spLocks noChangeArrowheads="1"/>
            </p:cNvSpPr>
            <p:nvPr/>
          </p:nvSpPr>
          <p:spPr bwMode="auto">
            <a:xfrm>
              <a:off x="3923928" y="4302338"/>
              <a:ext cx="2088232" cy="35079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空芯光纤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: Ag/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Times New Roman" pitchFamily="18" charset="0"/>
                </a:rPr>
                <a:t>AgI</a:t>
              </a:r>
              <a:endPara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  <p:sp>
          <p:nvSpPr>
            <p:cNvPr id="30" name="computr3"/>
            <p:cNvSpPr>
              <a:spLocks noEditPoints="1" noChangeArrowheads="1"/>
            </p:cNvSpPr>
            <p:nvPr/>
          </p:nvSpPr>
          <p:spPr bwMode="auto">
            <a:xfrm>
              <a:off x="2888108" y="5586532"/>
              <a:ext cx="903587" cy="629892"/>
            </a:xfrm>
            <a:custGeom>
              <a:avLst/>
              <a:gdLst>
                <a:gd name="T0" fmla="*/ 0 w 21600"/>
                <a:gd name="T1" fmla="*/ 10800 h 21600"/>
                <a:gd name="T2" fmla="*/ 10800 w 21600"/>
                <a:gd name="T3" fmla="*/ 0 h 21600"/>
                <a:gd name="T4" fmla="*/ 10800 w 21600"/>
                <a:gd name="T5" fmla="*/ 21600 h 21600"/>
                <a:gd name="T6" fmla="*/ 18135 w 21600"/>
                <a:gd name="T7" fmla="*/ 10800 h 21600"/>
                <a:gd name="T8" fmla="*/ 7811 w 21600"/>
                <a:gd name="T9" fmla="*/ 2584 h 21600"/>
                <a:gd name="T10" fmla="*/ 16359 w 21600"/>
                <a:gd name="T11" fmla="*/ 117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8250" y="17743"/>
                  </a:moveTo>
                  <a:lnTo>
                    <a:pt x="17557" y="16971"/>
                  </a:lnTo>
                  <a:lnTo>
                    <a:pt x="5429" y="16971"/>
                  </a:lnTo>
                  <a:lnTo>
                    <a:pt x="4736" y="17743"/>
                  </a:lnTo>
                  <a:lnTo>
                    <a:pt x="18250" y="17743"/>
                  </a:lnTo>
                  <a:close/>
                </a:path>
                <a:path w="21600" h="21600" extrusionOk="0">
                  <a:moveTo>
                    <a:pt x="18250" y="17743"/>
                  </a:moveTo>
                  <a:moveTo>
                    <a:pt x="19405" y="19131"/>
                  </a:moveTo>
                  <a:lnTo>
                    <a:pt x="18712" y="18360"/>
                  </a:lnTo>
                  <a:lnTo>
                    <a:pt x="4274" y="18360"/>
                  </a:lnTo>
                  <a:lnTo>
                    <a:pt x="3581" y="19131"/>
                  </a:lnTo>
                  <a:lnTo>
                    <a:pt x="19405" y="19131"/>
                  </a:lnTo>
                  <a:close/>
                </a:path>
                <a:path w="21600" h="21600" extrusionOk="0">
                  <a:moveTo>
                    <a:pt x="19405" y="19131"/>
                  </a:moveTo>
                  <a:moveTo>
                    <a:pt x="20560" y="20520"/>
                  </a:moveTo>
                  <a:lnTo>
                    <a:pt x="19867" y="19749"/>
                  </a:lnTo>
                  <a:lnTo>
                    <a:pt x="3119" y="19749"/>
                  </a:lnTo>
                  <a:lnTo>
                    <a:pt x="2426" y="20520"/>
                  </a:lnTo>
                  <a:lnTo>
                    <a:pt x="20560" y="20520"/>
                  </a:lnTo>
                  <a:close/>
                </a:path>
                <a:path w="21600" h="21600" extrusionOk="0">
                  <a:moveTo>
                    <a:pt x="20560" y="20520"/>
                  </a:moveTo>
                  <a:moveTo>
                    <a:pt x="4620" y="16971"/>
                  </a:moveTo>
                  <a:lnTo>
                    <a:pt x="5313" y="16200"/>
                  </a:lnTo>
                  <a:lnTo>
                    <a:pt x="7624" y="16200"/>
                  </a:lnTo>
                  <a:lnTo>
                    <a:pt x="7624" y="14194"/>
                  </a:lnTo>
                  <a:lnTo>
                    <a:pt x="5891" y="14194"/>
                  </a:lnTo>
                  <a:lnTo>
                    <a:pt x="5891" y="0"/>
                  </a:lnTo>
                  <a:lnTo>
                    <a:pt x="12013" y="0"/>
                  </a:lnTo>
                  <a:lnTo>
                    <a:pt x="18135" y="0"/>
                  </a:lnTo>
                  <a:lnTo>
                    <a:pt x="18135" y="10800"/>
                  </a:lnTo>
                  <a:lnTo>
                    <a:pt x="18135" y="14194"/>
                  </a:lnTo>
                  <a:lnTo>
                    <a:pt x="16402" y="14194"/>
                  </a:lnTo>
                  <a:lnTo>
                    <a:pt x="16402" y="16200"/>
                  </a:lnTo>
                  <a:lnTo>
                    <a:pt x="17788" y="16200"/>
                  </a:lnTo>
                  <a:lnTo>
                    <a:pt x="19059" y="17743"/>
                  </a:lnTo>
                  <a:lnTo>
                    <a:pt x="21022" y="19903"/>
                  </a:lnTo>
                  <a:lnTo>
                    <a:pt x="21253" y="20057"/>
                  </a:lnTo>
                  <a:lnTo>
                    <a:pt x="21369" y="20366"/>
                  </a:lnTo>
                  <a:lnTo>
                    <a:pt x="21600" y="20674"/>
                  </a:lnTo>
                  <a:lnTo>
                    <a:pt x="21600" y="20829"/>
                  </a:lnTo>
                  <a:lnTo>
                    <a:pt x="21600" y="20983"/>
                  </a:lnTo>
                  <a:lnTo>
                    <a:pt x="21600" y="21137"/>
                  </a:lnTo>
                  <a:lnTo>
                    <a:pt x="21600" y="21291"/>
                  </a:lnTo>
                  <a:lnTo>
                    <a:pt x="21484" y="21446"/>
                  </a:lnTo>
                  <a:lnTo>
                    <a:pt x="21369" y="21446"/>
                  </a:lnTo>
                  <a:lnTo>
                    <a:pt x="21138" y="21600"/>
                  </a:lnTo>
                  <a:lnTo>
                    <a:pt x="21022" y="21600"/>
                  </a:lnTo>
                  <a:lnTo>
                    <a:pt x="10973" y="21600"/>
                  </a:lnTo>
                  <a:lnTo>
                    <a:pt x="2079" y="21600"/>
                  </a:lnTo>
                  <a:lnTo>
                    <a:pt x="1848" y="21600"/>
                  </a:lnTo>
                  <a:lnTo>
                    <a:pt x="1733" y="21446"/>
                  </a:lnTo>
                  <a:lnTo>
                    <a:pt x="1617" y="21446"/>
                  </a:lnTo>
                  <a:lnTo>
                    <a:pt x="1502" y="21291"/>
                  </a:lnTo>
                  <a:lnTo>
                    <a:pt x="1386" y="21291"/>
                  </a:lnTo>
                  <a:lnTo>
                    <a:pt x="1386" y="21137"/>
                  </a:lnTo>
                  <a:lnTo>
                    <a:pt x="1386" y="20983"/>
                  </a:lnTo>
                  <a:lnTo>
                    <a:pt x="1386" y="20829"/>
                  </a:lnTo>
                  <a:lnTo>
                    <a:pt x="1502" y="20674"/>
                  </a:lnTo>
                  <a:lnTo>
                    <a:pt x="1617" y="20366"/>
                  </a:lnTo>
                  <a:lnTo>
                    <a:pt x="1733" y="20057"/>
                  </a:lnTo>
                  <a:lnTo>
                    <a:pt x="1964" y="19903"/>
                  </a:lnTo>
                  <a:lnTo>
                    <a:pt x="0" y="19903"/>
                  </a:lnTo>
                  <a:lnTo>
                    <a:pt x="0" y="10800"/>
                  </a:lnTo>
                  <a:lnTo>
                    <a:pt x="0" y="2777"/>
                  </a:lnTo>
                  <a:lnTo>
                    <a:pt x="4620" y="2777"/>
                  </a:lnTo>
                  <a:lnTo>
                    <a:pt x="4620" y="16971"/>
                  </a:lnTo>
                  <a:moveTo>
                    <a:pt x="4620" y="16971"/>
                  </a:moveTo>
                  <a:moveTo>
                    <a:pt x="4620" y="16971"/>
                  </a:moveTo>
                  <a:lnTo>
                    <a:pt x="4158" y="17434"/>
                  </a:lnTo>
                  <a:lnTo>
                    <a:pt x="2541" y="19286"/>
                  </a:lnTo>
                  <a:lnTo>
                    <a:pt x="1964" y="19903"/>
                  </a:lnTo>
                  <a:lnTo>
                    <a:pt x="4620" y="16971"/>
                  </a:lnTo>
                  <a:close/>
                </a:path>
                <a:path w="21600" h="21600" extrusionOk="0">
                  <a:moveTo>
                    <a:pt x="7624" y="2314"/>
                  </a:moveTo>
                  <a:moveTo>
                    <a:pt x="16402" y="2314"/>
                  </a:moveTo>
                  <a:lnTo>
                    <a:pt x="16402" y="11880"/>
                  </a:lnTo>
                  <a:lnTo>
                    <a:pt x="7624" y="11880"/>
                  </a:lnTo>
                  <a:lnTo>
                    <a:pt x="7624" y="2314"/>
                  </a:lnTo>
                  <a:close/>
                </a:path>
                <a:path w="21600" h="21600" extrusionOk="0">
                  <a:moveTo>
                    <a:pt x="578" y="4011"/>
                  </a:moveTo>
                  <a:moveTo>
                    <a:pt x="4043" y="4011"/>
                  </a:moveTo>
                  <a:lnTo>
                    <a:pt x="4043" y="4320"/>
                  </a:lnTo>
                  <a:lnTo>
                    <a:pt x="578" y="4320"/>
                  </a:lnTo>
                  <a:lnTo>
                    <a:pt x="578" y="4011"/>
                  </a:lnTo>
                  <a:close/>
                  <a:moveTo>
                    <a:pt x="7624" y="14194"/>
                  </a:moveTo>
                  <a:lnTo>
                    <a:pt x="16402" y="14194"/>
                  </a:lnTo>
                  <a:lnTo>
                    <a:pt x="16402" y="16200"/>
                  </a:lnTo>
                  <a:lnTo>
                    <a:pt x="7624" y="16200"/>
                  </a:lnTo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AutoShape 66"/>
            <p:cNvSpPr>
              <a:spLocks noChangeShapeType="1"/>
            </p:cNvSpPr>
            <p:nvPr/>
          </p:nvSpPr>
          <p:spPr bwMode="auto">
            <a:xfrm>
              <a:off x="2526232" y="5900927"/>
              <a:ext cx="361876" cy="110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矩形 193"/>
            <p:cNvSpPr>
              <a:spLocks noChangeArrowheads="1"/>
            </p:cNvSpPr>
            <p:nvPr/>
          </p:nvSpPr>
          <p:spPr bwMode="auto">
            <a:xfrm>
              <a:off x="3098022" y="2490046"/>
              <a:ext cx="4320000" cy="7832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空心弧 57"/>
            <p:cNvSpPr/>
            <p:nvPr/>
          </p:nvSpPr>
          <p:spPr>
            <a:xfrm rot="5400000">
              <a:off x="6282143" y="2454327"/>
              <a:ext cx="2214578" cy="2286016"/>
            </a:xfrm>
            <a:prstGeom prst="blockArc">
              <a:avLst>
                <a:gd name="adj1" fmla="val 10493754"/>
                <a:gd name="adj2" fmla="val 21373044"/>
                <a:gd name="adj3" fmla="val 336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形状 59"/>
            <p:cNvCxnSpPr>
              <a:stCxn id="7" idx="1"/>
              <a:endCxn id="41" idx="6"/>
            </p:cNvCxnSpPr>
            <p:nvPr/>
          </p:nvCxnSpPr>
          <p:spPr>
            <a:xfrm rot="10800000" flipH="1">
              <a:off x="1226567" y="2487514"/>
              <a:ext cx="442696" cy="3197750"/>
            </a:xfrm>
            <a:prstGeom prst="bentConnector3">
              <a:avLst>
                <a:gd name="adj1" fmla="val -22992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AutoShape 158"/>
            <p:cNvSpPr>
              <a:spLocks noChangeShapeType="1"/>
            </p:cNvSpPr>
            <p:nvPr/>
          </p:nvSpPr>
          <p:spPr bwMode="auto">
            <a:xfrm rot="10800000" flipH="1">
              <a:off x="838448" y="3429000"/>
              <a:ext cx="565200" cy="1103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1E1C11"/>
              </a:solidFill>
              <a:miter lim="800000"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2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80" y="1473231"/>
            <a:ext cx="5276303" cy="14818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763" y="2955077"/>
            <a:ext cx="5271720" cy="14178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936" y="4436923"/>
            <a:ext cx="5296162" cy="19696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25" y="2422637"/>
            <a:ext cx="5271720" cy="14178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644" y="280095"/>
            <a:ext cx="5271720" cy="237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\Users\Alwee\Desktop\系统2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6" y="1785926"/>
            <a:ext cx="4140000" cy="240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C:\Users\Alwee\Desktop\耦合接口比较图.e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07" y="1161825"/>
            <a:ext cx="5400000" cy="413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962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32614" y="524436"/>
            <a:ext cx="9433112" cy="5284695"/>
            <a:chOff x="632614" y="524436"/>
            <a:chExt cx="9433112" cy="52846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32" b="7990"/>
            <a:stretch/>
          </p:blipFill>
          <p:spPr>
            <a:xfrm>
              <a:off x="2064728" y="3630706"/>
              <a:ext cx="8000998" cy="21649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59" t="-261" r="17647" b="261"/>
            <a:stretch/>
          </p:blipFill>
          <p:spPr>
            <a:xfrm rot="5400000">
              <a:off x="5940841" y="-494179"/>
              <a:ext cx="3106269" cy="51435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16" t="13530" r="38872" b="9412"/>
            <a:stretch/>
          </p:blipFill>
          <p:spPr>
            <a:xfrm>
              <a:off x="632614" y="524436"/>
              <a:ext cx="4289612" cy="5284695"/>
            </a:xfrm>
            <a:prstGeom prst="rect">
              <a:avLst/>
            </a:prstGeom>
          </p:spPr>
        </p:pic>
        <p:sp>
          <p:nvSpPr>
            <p:cNvPr id="6" name="弧形 5"/>
            <p:cNvSpPr/>
            <p:nvPr/>
          </p:nvSpPr>
          <p:spPr>
            <a:xfrm rot="13230516">
              <a:off x="8980233" y="2238231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573" y="2304230"/>
                  <a:ext cx="1926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25" r="-25000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连接符 8"/>
            <p:cNvCxnSpPr/>
            <p:nvPr/>
          </p:nvCxnSpPr>
          <p:spPr>
            <a:xfrm flipH="1">
              <a:off x="6065227" y="4367284"/>
              <a:ext cx="2628397" cy="805218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36024" y="4544704"/>
              <a:ext cx="2457951" cy="518615"/>
            </a:xfrm>
            <a:prstGeom prst="line">
              <a:avLst/>
            </a:prstGeom>
            <a:ln>
              <a:solidFill>
                <a:srgbClr val="00B05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 rot="13230516">
              <a:off x="6314413" y="4902959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85" y="4839521"/>
                  <a:ext cx="192617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弧形 13"/>
            <p:cNvSpPr/>
            <p:nvPr/>
          </p:nvSpPr>
          <p:spPr>
            <a:xfrm rot="13230516">
              <a:off x="3657477" y="3542196"/>
              <a:ext cx="423080" cy="150125"/>
            </a:xfrm>
            <a:prstGeom prst="arc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𝜗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114" y="3679963"/>
                  <a:ext cx="19261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2258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58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731623" y="950579"/>
            <a:ext cx="6015857" cy="4865401"/>
            <a:chOff x="3053443" y="996299"/>
            <a:chExt cx="6015857" cy="486540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2699" y="996299"/>
              <a:ext cx="5946601" cy="4865401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70663" y="4428309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670663" y="391450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670663" y="3400698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670663" y="2891246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670663" y="2381795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63" y="1872343"/>
              <a:ext cx="504226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3436620" y="4785360"/>
              <a:ext cx="211183" cy="2514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061063" y="1687677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061063" y="2197129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61063" y="2706581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61063" y="321603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061063" y="3725485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053443" y="4243643"/>
              <a:ext cx="70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261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850" y="337379"/>
            <a:ext cx="7200000" cy="1906991"/>
          </a:xfrm>
          <a:prstGeom prst="rect">
            <a:avLst/>
          </a:prstGeom>
          <a:noFill/>
        </p:spPr>
      </p:pic>
      <p:grpSp>
        <p:nvGrpSpPr>
          <p:cNvPr id="62" name="组合 61"/>
          <p:cNvGrpSpPr/>
          <p:nvPr/>
        </p:nvGrpSpPr>
        <p:grpSpPr>
          <a:xfrm>
            <a:off x="1845817" y="3159210"/>
            <a:ext cx="8442115" cy="2104221"/>
            <a:chOff x="1845817" y="3159210"/>
            <a:chExt cx="8442115" cy="2104221"/>
          </a:xfrm>
        </p:grpSpPr>
        <p:grpSp>
          <p:nvGrpSpPr>
            <p:cNvPr id="43" name="组合 42"/>
            <p:cNvGrpSpPr/>
            <p:nvPr/>
          </p:nvGrpSpPr>
          <p:grpSpPr>
            <a:xfrm>
              <a:off x="5760007" y="3159210"/>
              <a:ext cx="4527925" cy="2104221"/>
              <a:chOff x="4340646" y="3172857"/>
              <a:chExt cx="4527925" cy="210422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4340646" y="3172857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340646" y="3404212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340646" y="4957589"/>
                <a:ext cx="4200204" cy="31948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340646" y="4822699"/>
                <a:ext cx="4200204" cy="242369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340646" y="3610323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340646" y="4649374"/>
                <a:ext cx="4200204" cy="19830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4340646" y="3731509"/>
                <a:ext cx="4200204" cy="100800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3" idx="1"/>
                <a:endCxn id="13" idx="3"/>
              </p:cNvCxnSpPr>
              <p:nvPr/>
            </p:nvCxnSpPr>
            <p:spPr>
              <a:xfrm>
                <a:off x="4340646" y="4235509"/>
                <a:ext cx="420020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 rot="-2700000">
                <a:off x="4646116" y="4099011"/>
                <a:ext cx="0" cy="864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rot="-8100000">
                <a:off x="5562098" y="336154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 rot="18900000">
                <a:off x="6783550" y="3375411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rot="13500000">
                <a:off x="8004571" y="3376803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/>
            <p:cNvGrpSpPr/>
            <p:nvPr/>
          </p:nvGrpSpPr>
          <p:grpSpPr>
            <a:xfrm>
              <a:off x="1845817" y="3159210"/>
              <a:ext cx="3857626" cy="2104221"/>
              <a:chOff x="1340850" y="3172857"/>
              <a:chExt cx="3857626" cy="2104221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1340850" y="3172857"/>
                <a:ext cx="2104221" cy="210422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1563875" y="3404212"/>
                <a:ext cx="1660856" cy="16608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770247" y="3610323"/>
                <a:ext cx="1237357" cy="1237357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888484" y="3731509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箭头连接符 32"/>
              <p:cNvCxnSpPr>
                <a:stCxn id="40" idx="1"/>
              </p:cNvCxnSpPr>
              <p:nvPr/>
            </p:nvCxnSpPr>
            <p:spPr>
              <a:xfrm flipH="1">
                <a:off x="2506073" y="3643546"/>
                <a:ext cx="1014654" cy="333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41" idx="1"/>
              </p:cNvCxnSpPr>
              <p:nvPr/>
            </p:nvCxnSpPr>
            <p:spPr>
              <a:xfrm flipH="1" flipV="1">
                <a:off x="3007605" y="4040301"/>
                <a:ext cx="513122" cy="126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>
                <a:stCxn id="42" idx="1"/>
              </p:cNvCxnSpPr>
              <p:nvPr/>
            </p:nvCxnSpPr>
            <p:spPr>
              <a:xfrm flipH="1">
                <a:off x="3234125" y="4464708"/>
                <a:ext cx="286602" cy="2640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/>
              <p:cNvSpPr txBox="1"/>
              <p:nvPr/>
            </p:nvSpPr>
            <p:spPr>
              <a:xfrm>
                <a:off x="3520727" y="3458880"/>
                <a:ext cx="16777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Dielectric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520727" y="3868295"/>
                <a:ext cx="1588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Metallic Layer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3520727" y="4280042"/>
                <a:ext cx="12286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Glass Tube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20227" y="4040301"/>
                <a:ext cx="85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6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>
            <a:off x="1972808" y="1798716"/>
            <a:ext cx="7352501" cy="2589419"/>
            <a:chOff x="1972808" y="1798716"/>
            <a:chExt cx="7352501" cy="2589419"/>
          </a:xfrm>
        </p:grpSpPr>
        <p:grpSp>
          <p:nvGrpSpPr>
            <p:cNvPr id="46" name="组合 45"/>
            <p:cNvGrpSpPr/>
            <p:nvPr/>
          </p:nvGrpSpPr>
          <p:grpSpPr>
            <a:xfrm>
              <a:off x="1972808" y="1798716"/>
              <a:ext cx="4002082" cy="2589419"/>
              <a:chOff x="3592287" y="1886851"/>
              <a:chExt cx="4002082" cy="2589419"/>
            </a:xfrm>
          </p:grpSpPr>
          <p:cxnSp>
            <p:nvCxnSpPr>
              <p:cNvPr id="3" name="直接连接符 2"/>
              <p:cNvCxnSpPr/>
              <p:nvPr/>
            </p:nvCxnSpPr>
            <p:spPr>
              <a:xfrm flipV="1">
                <a:off x="3945030" y="3800821"/>
                <a:ext cx="3392204" cy="110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/>
              <p:cNvCxnSpPr/>
              <p:nvPr/>
            </p:nvCxnSpPr>
            <p:spPr>
              <a:xfrm rot="13500000">
                <a:off x="4555970" y="2336894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箭头连接符 4"/>
              <p:cNvCxnSpPr/>
              <p:nvPr/>
            </p:nvCxnSpPr>
            <p:spPr>
              <a:xfrm rot="18900000">
                <a:off x="6531166" y="2336895"/>
                <a:ext cx="0" cy="172800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>
                <a:off x="5144877" y="2589953"/>
                <a:ext cx="760659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5144877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5905536" y="2589953"/>
                <a:ext cx="0" cy="122188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3945030" y="2115239"/>
                <a:ext cx="0" cy="1696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弧形 13"/>
              <p:cNvSpPr/>
              <p:nvPr/>
            </p:nvSpPr>
            <p:spPr>
              <a:xfrm>
                <a:off x="3844886" y="3492348"/>
                <a:ext cx="296960" cy="517792"/>
              </a:xfrm>
              <a:prstGeom prst="arc">
                <a:avLst>
                  <a:gd name="adj1" fmla="val 19204915"/>
                  <a:gd name="adj2" fmla="val 92670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0803" y="349234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直接连接符 17"/>
              <p:cNvCxnSpPr/>
              <p:nvPr/>
            </p:nvCxnSpPr>
            <p:spPr>
              <a:xfrm>
                <a:off x="3945030" y="2589953"/>
                <a:ext cx="33922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356657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0" name="文本框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7861" y="372632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直接连接符 26"/>
              <p:cNvCxnSpPr/>
              <p:nvPr/>
            </p:nvCxnSpPr>
            <p:spPr>
              <a:xfrm>
                <a:off x="3945029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144877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5905536" y="3800821"/>
                <a:ext cx="0" cy="2533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7119228" y="3800821"/>
                <a:ext cx="0" cy="5067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8573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31"/>
                  <p:cNvSpPr txBox="1"/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cot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2" name="文本框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3769" y="3762527"/>
                    <a:ext cx="1054793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本框 32"/>
                  <p:cNvSpPr txBox="1"/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文本框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3762527"/>
                    <a:ext cx="44950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直接箭头连接符 37"/>
              <p:cNvCxnSpPr>
                <a:stCxn id="39" idx="1"/>
              </p:cNvCxnSpPr>
              <p:nvPr/>
            </p:nvCxnSpPr>
            <p:spPr>
              <a:xfrm flipH="1">
                <a:off x="3952374" y="4291604"/>
                <a:ext cx="132458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ff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9" name="文本框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6954" y="4106938"/>
                    <a:ext cx="449505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直接箭头连接符 40"/>
              <p:cNvCxnSpPr/>
              <p:nvPr/>
            </p:nvCxnSpPr>
            <p:spPr>
              <a:xfrm flipV="1">
                <a:off x="5818806" y="4282947"/>
                <a:ext cx="1298874" cy="60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2405287"/>
                    <a:ext cx="436508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92287" y="1886851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组合 82"/>
            <p:cNvGrpSpPr/>
            <p:nvPr/>
          </p:nvGrpSpPr>
          <p:grpSpPr>
            <a:xfrm>
              <a:off x="6236826" y="2168048"/>
              <a:ext cx="3012045" cy="2074807"/>
              <a:chOff x="6392410" y="2018531"/>
              <a:chExt cx="3012045" cy="2074807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7776099" y="2365338"/>
                <a:ext cx="1053999" cy="1728000"/>
              </a:xfrm>
              <a:prstGeom prst="ellipse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>
                <a:spLocks noChangeAspect="1"/>
              </p:cNvSpPr>
              <p:nvPr/>
            </p:nvSpPr>
            <p:spPr>
              <a:xfrm>
                <a:off x="7863931" y="2509338"/>
                <a:ext cx="878333" cy="144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0" name="直接连接符 49"/>
              <p:cNvCxnSpPr>
                <a:endCxn id="48" idx="6"/>
              </p:cNvCxnSpPr>
              <p:nvPr/>
            </p:nvCxnSpPr>
            <p:spPr>
              <a:xfrm>
                <a:off x="6392410" y="3229338"/>
                <a:ext cx="23498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7" idx="0"/>
                <a:endCxn id="47" idx="4"/>
              </p:cNvCxnSpPr>
              <p:nvPr/>
            </p:nvCxnSpPr>
            <p:spPr>
              <a:xfrm>
                <a:off x="8303099" y="2365338"/>
                <a:ext cx="0" cy="172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endCxn id="47" idx="0"/>
              </p:cNvCxnSpPr>
              <p:nvPr/>
            </p:nvCxnSpPr>
            <p:spPr>
              <a:xfrm flipV="1">
                <a:off x="6591866" y="2365338"/>
                <a:ext cx="1711233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>
                <a:endCxn id="48" idx="0"/>
              </p:cNvCxnSpPr>
              <p:nvPr/>
            </p:nvCxnSpPr>
            <p:spPr>
              <a:xfrm flipV="1">
                <a:off x="6539528" y="2509338"/>
                <a:ext cx="1763570" cy="72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endCxn id="47" idx="4"/>
              </p:cNvCxnSpPr>
              <p:nvPr/>
            </p:nvCxnSpPr>
            <p:spPr>
              <a:xfrm>
                <a:off x="6562407" y="3229338"/>
                <a:ext cx="1740692" cy="86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弧形 69"/>
              <p:cNvSpPr/>
              <p:nvPr/>
            </p:nvSpPr>
            <p:spPr>
              <a:xfrm>
                <a:off x="6960806" y="3002505"/>
                <a:ext cx="131751" cy="464024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/>
                  <p:cNvSpPr txBox="1"/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1" name="文本框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6339" y="28978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曲线连接符 72"/>
              <p:cNvCxnSpPr/>
              <p:nvPr/>
            </p:nvCxnSpPr>
            <p:spPr>
              <a:xfrm rot="16200000" flipH="1">
                <a:off x="7229167" y="2665752"/>
                <a:ext cx="223518" cy="18365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/>
                  <p:cNvSpPr txBox="1"/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0655" y="2365615"/>
                    <a:ext cx="436508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/>
                  <p:cNvSpPr txBox="1"/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74459" y="2018531"/>
                    <a:ext cx="187001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曲线连接符 78"/>
              <p:cNvCxnSpPr/>
              <p:nvPr/>
            </p:nvCxnSpPr>
            <p:spPr>
              <a:xfrm rot="10800000" flipV="1">
                <a:off x="8413868" y="2305603"/>
                <a:ext cx="273805" cy="176438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/>
                  <p:cNvSpPr txBox="1"/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2" name="文本框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0698" y="2482041"/>
                    <a:ext cx="683757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9821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429" y="4004403"/>
                  <a:ext cx="436508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225" r="-2112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/>
                <p:cNvSpPr txBox="1"/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5" name="文本框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8801" y="4018803"/>
                  <a:ext cx="436508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4167" r="-19444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51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>
            <a:grpSpLocks noChangeAspect="1"/>
          </p:cNvGrpSpPr>
          <p:nvPr/>
        </p:nvGrpSpPr>
        <p:grpSpPr>
          <a:xfrm>
            <a:off x="-444489" y="969965"/>
            <a:ext cx="5982164" cy="6221130"/>
            <a:chOff x="490941" y="1603716"/>
            <a:chExt cx="8094052" cy="8417380"/>
          </a:xfrm>
        </p:grpSpPr>
        <p:sp>
          <p:nvSpPr>
            <p:cNvPr id="2" name="弧形 1"/>
            <p:cNvSpPr>
              <a:spLocks noChangeAspect="1"/>
            </p:cNvSpPr>
            <p:nvPr/>
          </p:nvSpPr>
          <p:spPr>
            <a:xfrm rot="19911955">
              <a:off x="1242876" y="2414825"/>
              <a:ext cx="6840000" cy="6840000"/>
            </a:xfrm>
            <a:prstGeom prst="arc">
              <a:avLst>
                <a:gd name="adj1" fmla="val 1769454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/>
            <p:cNvSpPr>
              <a:spLocks noChangeAspect="1"/>
            </p:cNvSpPr>
            <p:nvPr/>
          </p:nvSpPr>
          <p:spPr>
            <a:xfrm rot="19773607">
              <a:off x="490941" y="3433096"/>
              <a:ext cx="6588000" cy="6588000"/>
            </a:xfrm>
            <a:prstGeom prst="arc">
              <a:avLst>
                <a:gd name="adj1" fmla="val 18710735"/>
                <a:gd name="adj2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2833262" y="1603716"/>
              <a:ext cx="5751731" cy="4053704"/>
              <a:chOff x="2833262" y="1603716"/>
              <a:chExt cx="5751731" cy="4053704"/>
            </a:xfrm>
          </p:grpSpPr>
          <p:sp>
            <p:nvSpPr>
              <p:cNvPr id="22" name="椭圆 21"/>
              <p:cNvSpPr/>
              <p:nvPr/>
            </p:nvSpPr>
            <p:spPr>
              <a:xfrm rot="1549688">
                <a:off x="5445623" y="2649756"/>
                <a:ext cx="612000" cy="12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400796" y="3875966"/>
                <a:ext cx="1351129" cy="13511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176211" y="2429304"/>
                <a:ext cx="595847" cy="105087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" name="组合 38"/>
              <p:cNvGrpSpPr>
                <a:grpSpLocks noChangeAspect="1"/>
              </p:cNvGrpSpPr>
              <p:nvPr/>
            </p:nvGrpSpPr>
            <p:grpSpPr>
              <a:xfrm>
                <a:off x="2921395" y="1701694"/>
                <a:ext cx="5267258" cy="3771060"/>
                <a:chOff x="2921395" y="1701694"/>
                <a:chExt cx="5267258" cy="3771060"/>
              </a:xfrm>
            </p:grpSpPr>
            <p:cxnSp>
              <p:nvCxnSpPr>
                <p:cNvPr id="10" name="直接箭头连接符 9"/>
                <p:cNvCxnSpPr/>
                <p:nvPr/>
              </p:nvCxnSpPr>
              <p:spPr>
                <a:xfrm>
                  <a:off x="3275459" y="5472754"/>
                  <a:ext cx="491319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箭头连接符 10"/>
                <p:cNvCxnSpPr/>
                <p:nvPr/>
              </p:nvCxnSpPr>
              <p:spPr>
                <a:xfrm flipV="1">
                  <a:off x="3264086" y="1701694"/>
                  <a:ext cx="0" cy="377106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箭头连接符 15"/>
              <p:cNvCxnSpPr>
                <a:endCxn id="6" idx="2"/>
              </p:cNvCxnSpPr>
              <p:nvPr/>
            </p:nvCxnSpPr>
            <p:spPr>
              <a:xfrm flipV="1">
                <a:off x="3275459" y="4577048"/>
                <a:ext cx="3825003" cy="882058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6" idx="2"/>
                <a:endCxn id="4" idx="7"/>
              </p:cNvCxnSpPr>
              <p:nvPr/>
            </p:nvCxnSpPr>
            <p:spPr>
              <a:xfrm flipV="1">
                <a:off x="7100462" y="4073834"/>
                <a:ext cx="453595" cy="503214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 flipV="1">
                <a:off x="3275459" y="3289109"/>
                <a:ext cx="2473874" cy="2183646"/>
              </a:xfrm>
              <a:prstGeom prst="straightConnector1">
                <a:avLst/>
              </a:prstGeom>
              <a:ln>
                <a:prstDash val="dashDot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3262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文本框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8485" y="5288088"/>
                    <a:ext cx="43650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文本框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818" y="369085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777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8951" y="1603716"/>
                    <a:ext cx="436508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4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弧形 29"/>
              <p:cNvSpPr/>
              <p:nvPr/>
            </p:nvSpPr>
            <p:spPr>
              <a:xfrm>
                <a:off x="3784941" y="4885899"/>
                <a:ext cx="108000" cy="13217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31" name="文本框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3119" y="4673520"/>
                    <a:ext cx="436508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24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直接箭头连接符 36"/>
              <p:cNvCxnSpPr/>
              <p:nvPr/>
            </p:nvCxnSpPr>
            <p:spPr>
              <a:xfrm flipV="1">
                <a:off x="5665130" y="2823944"/>
                <a:ext cx="625190" cy="219506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组合 43"/>
              <p:cNvGrpSpPr>
                <a:grpSpLocks noChangeAspect="1"/>
              </p:cNvGrpSpPr>
              <p:nvPr/>
            </p:nvGrpSpPr>
            <p:grpSpPr>
              <a:xfrm>
                <a:off x="5590380" y="2681288"/>
                <a:ext cx="467520" cy="374667"/>
                <a:chOff x="2921395" y="3364338"/>
                <a:chExt cx="2630928" cy="2108416"/>
              </a:xfrm>
            </p:grpSpPr>
            <p:cxnSp>
              <p:nvCxnSpPr>
                <p:cNvPr id="45" name="直接箭头连接符 44"/>
                <p:cNvCxnSpPr/>
                <p:nvPr/>
              </p:nvCxnSpPr>
              <p:spPr>
                <a:xfrm>
                  <a:off x="3275461" y="5472754"/>
                  <a:ext cx="227686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箭头连接符 45"/>
                <p:cNvCxnSpPr/>
                <p:nvPr/>
              </p:nvCxnSpPr>
              <p:spPr>
                <a:xfrm flipV="1">
                  <a:off x="3264088" y="3364338"/>
                  <a:ext cx="77957" cy="2108416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箭头连接符 46"/>
                <p:cNvCxnSpPr/>
                <p:nvPr/>
              </p:nvCxnSpPr>
              <p:spPr>
                <a:xfrm rot="-2700000">
                  <a:off x="2921395" y="4645444"/>
                  <a:ext cx="2340000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/>
                  <p:cNvSpPr txBox="1"/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光线</m:t>
                        </m:r>
                      </m:oMath>
                    </a14:m>
                    <a:r>
                      <a:rPr lang="zh-CN" altLang="en-US" dirty="0" smtClean="0"/>
                      <a:t>（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）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2" name="文本框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81062" y="2411419"/>
                    <a:ext cx="2258403" cy="38151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3285" b="-15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" name="弧形 5"/>
            <p:cNvSpPr>
              <a:spLocks noChangeAspect="1"/>
            </p:cNvSpPr>
            <p:nvPr/>
          </p:nvSpPr>
          <p:spPr>
            <a:xfrm rot="19911955">
              <a:off x="744030" y="2910265"/>
              <a:ext cx="6840000" cy="6840000"/>
            </a:xfrm>
            <a:prstGeom prst="arc">
              <a:avLst>
                <a:gd name="adj1" fmla="val 17694545"/>
                <a:gd name="adj2" fmla="val 21437669"/>
              </a:avLst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467928" y="1657108"/>
            <a:ext cx="3852000" cy="1742800"/>
            <a:chOff x="7011841" y="1523697"/>
            <a:chExt cx="3989944" cy="1908993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7226300" y="197435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7226300" y="2396469"/>
              <a:ext cx="34163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膜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015727"/>
                  <a:ext cx="10637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空气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9427" y="2519636"/>
                  <a:ext cx="106376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36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/>
            <p:cNvSpPr/>
            <p:nvPr/>
          </p:nvSpPr>
          <p:spPr>
            <a:xfrm>
              <a:off x="7226300" y="1881149"/>
              <a:ext cx="3416300" cy="88661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波导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41" y="1523697"/>
                  <a:ext cx="1063767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接箭头连接符 64"/>
            <p:cNvCxnSpPr/>
            <p:nvPr/>
          </p:nvCxnSpPr>
          <p:spPr>
            <a:xfrm flipV="1">
              <a:off x="7302500" y="2383770"/>
              <a:ext cx="1498600" cy="98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>
              <a:off x="9160380" y="2418490"/>
              <a:ext cx="1393320" cy="1014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>
              <a:endCxn id="63" idx="2"/>
            </p:cNvCxnSpPr>
            <p:nvPr/>
          </p:nvCxnSpPr>
          <p:spPr>
            <a:xfrm flipV="1">
              <a:off x="8793179" y="1969810"/>
              <a:ext cx="141271" cy="4152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>
              <a:stCxn id="63" idx="2"/>
            </p:cNvCxnSpPr>
            <p:nvPr/>
          </p:nvCxnSpPr>
          <p:spPr>
            <a:xfrm>
              <a:off x="8934450" y="1969810"/>
              <a:ext cx="225930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8780479" y="2162293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9160380" y="2174992"/>
              <a:ext cx="0" cy="68857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86"/>
                <p:cNvSpPr txBox="1"/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7" name="文本框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52" y="2657581"/>
                  <a:ext cx="38829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639" r="-1639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oMath>
                    </m:oMathPara>
                  </a14:m>
                  <a:endParaRPr lang="zh-CN" altLang="en-US" i="1" dirty="0"/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165" y="2657581"/>
                  <a:ext cx="388292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613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弧形 89"/>
            <p:cNvSpPr/>
            <p:nvPr/>
          </p:nvSpPr>
          <p:spPr>
            <a:xfrm rot="11541442">
              <a:off x="8496060" y="2583707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弧形 90"/>
            <p:cNvSpPr/>
            <p:nvPr/>
          </p:nvSpPr>
          <p:spPr>
            <a:xfrm rot="7685150">
              <a:off x="9047686" y="2437562"/>
              <a:ext cx="620852" cy="176408"/>
            </a:xfrm>
            <a:prstGeom prst="arc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/>
                <p:cNvSpPr txBox="1"/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=1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文本框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019" y="2449247"/>
                  <a:ext cx="106376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8929" b="-3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/>
                <p:cNvSpPr txBox="1"/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3" name="文本框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072" y="2003159"/>
                  <a:ext cx="106376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77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689485" y="2568847"/>
            <a:ext cx="6803257" cy="1762815"/>
            <a:chOff x="2689485" y="2568847"/>
            <a:chExt cx="6803257" cy="1762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8742" y="2568847"/>
              <a:ext cx="3744000" cy="1760058"/>
            </a:xfrm>
            <a:prstGeom prst="rect">
              <a:avLst/>
            </a:prstGeom>
            <a:noFill/>
          </p:spPr>
        </p:pic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2689485" y="2731183"/>
              <a:ext cx="3240000" cy="1465904"/>
              <a:chOff x="7011841" y="1523697"/>
              <a:chExt cx="3989944" cy="1908993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7226300" y="197435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>
                <a:off x="7226300" y="2396469"/>
                <a:ext cx="34163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膜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01572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空气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9427" y="2519636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/>
              <p:cNvSpPr/>
              <p:nvPr/>
            </p:nvSpPr>
            <p:spPr>
              <a:xfrm>
                <a:off x="7226300" y="1881149"/>
                <a:ext cx="3416300" cy="88661"/>
              </a:xfrm>
              <a:prstGeom prst="rect">
                <a:avLst/>
              </a:prstGeom>
              <a:pattFill prst="wdUpDiag">
                <a:fgClr>
                  <a:schemeClr val="tx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>
                    <a:spLocks noChangeAspec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波导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841" y="1523697"/>
                    <a:ext cx="1063767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382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直接箭头连接符 10"/>
              <p:cNvCxnSpPr/>
              <p:nvPr/>
            </p:nvCxnSpPr>
            <p:spPr>
              <a:xfrm flipV="1">
                <a:off x="7302500" y="2383770"/>
                <a:ext cx="1498600" cy="9832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/>
              <p:nvPr/>
            </p:nvCxnSpPr>
            <p:spPr>
              <a:xfrm>
                <a:off x="9160380" y="2418490"/>
                <a:ext cx="1393320" cy="1014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endCxn id="9" idx="2"/>
              </p:cNvCxnSpPr>
              <p:nvPr/>
            </p:nvCxnSpPr>
            <p:spPr>
              <a:xfrm flipV="1">
                <a:off x="8793179" y="1969810"/>
                <a:ext cx="141271" cy="4152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/>
              <p:cNvCxnSpPr>
                <a:stCxn id="9" idx="2"/>
              </p:cNvCxnSpPr>
              <p:nvPr/>
            </p:nvCxnSpPr>
            <p:spPr>
              <a:xfrm>
                <a:off x="8934450" y="1969810"/>
                <a:ext cx="225930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8780479" y="2162293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160380" y="2174992"/>
                <a:ext cx="0" cy="68857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文本框 16"/>
                  <p:cNvSpPr txBox="1"/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7" name="文本框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7852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5769" r="-15385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oMath>
                      </m:oMathPara>
                    </a14:m>
                    <a:endParaRPr lang="zh-CN" altLang="en-US" i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2165" y="2657581"/>
                    <a:ext cx="388292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5882" r="-17647" b="-478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弧形 18"/>
              <p:cNvSpPr/>
              <p:nvPr/>
            </p:nvSpPr>
            <p:spPr>
              <a:xfrm rot="11541442">
                <a:off x="8496060" y="2583707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7685150">
                <a:off x="9047686" y="2437562"/>
                <a:ext cx="620852" cy="176408"/>
              </a:xfrm>
              <a:prstGeom prst="arc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a14:m>
                    <a:r>
                      <a:rPr lang="en-US" altLang="zh-CN" dirty="0" smtClean="0"/>
                      <a:t>=1</a:t>
                    </a:r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1" name="文本框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8019" y="2449247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13043" b="-6521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/>
                  <p:cNvSpPr txBox="1"/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0072" y="2003159"/>
                    <a:ext cx="1063766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2766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文本框 22"/>
            <p:cNvSpPr txBox="1"/>
            <p:nvPr/>
          </p:nvSpPr>
          <p:spPr>
            <a:xfrm>
              <a:off x="415011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268779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110316" y="4023885"/>
              <a:ext cx="3824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40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57290" y="1785926"/>
            <a:ext cx="6120000" cy="414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6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880" y="4657725"/>
            <a:ext cx="2838450" cy="220027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96512" y="1111018"/>
            <a:ext cx="9220027" cy="2602627"/>
            <a:chOff x="2006447" y="1493155"/>
            <a:chExt cx="9220027" cy="2602627"/>
          </a:xfrm>
        </p:grpSpPr>
        <p:grpSp>
          <p:nvGrpSpPr>
            <p:cNvPr id="38" name="组合 37"/>
            <p:cNvGrpSpPr/>
            <p:nvPr/>
          </p:nvGrpSpPr>
          <p:grpSpPr>
            <a:xfrm>
              <a:off x="2006447" y="1493155"/>
              <a:ext cx="9220027" cy="2496152"/>
              <a:chOff x="2006447" y="1493155"/>
              <a:chExt cx="9220027" cy="249615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006447" y="1493155"/>
                <a:ext cx="4240116" cy="2496152"/>
                <a:chOff x="2006447" y="1493155"/>
                <a:chExt cx="4240116" cy="249615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006447" y="1789032"/>
                  <a:ext cx="2667000" cy="2200275"/>
                  <a:chOff x="2667459" y="1767000"/>
                  <a:chExt cx="2667000" cy="2200275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67459" y="1767000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6" name="椭圆 5"/>
                  <p:cNvSpPr/>
                  <p:nvPr/>
                </p:nvSpPr>
                <p:spPr>
                  <a:xfrm>
                    <a:off x="3086731" y="2283242"/>
                    <a:ext cx="1211856" cy="12118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cxnSp>
              <p:nvCxnSpPr>
                <p:cNvPr id="11" name="直接箭头连接符 10"/>
                <p:cNvCxnSpPr>
                  <a:stCxn id="14" idx="1"/>
                </p:cNvCxnSpPr>
                <p:nvPr/>
              </p:nvCxnSpPr>
              <p:spPr>
                <a:xfrm flipH="1">
                  <a:off x="3161841" y="1677821"/>
                  <a:ext cx="1652817" cy="999278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箭头连接符 12"/>
                <p:cNvCxnSpPr>
                  <a:stCxn id="16" idx="1"/>
                </p:cNvCxnSpPr>
                <p:nvPr/>
              </p:nvCxnSpPr>
              <p:spPr>
                <a:xfrm flipH="1">
                  <a:off x="3855905" y="2282502"/>
                  <a:ext cx="958293" cy="62870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4814658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4814198" y="2097836"/>
                  <a:ext cx="14323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N&lt;1 material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213798" y="1493155"/>
                <a:ext cx="5012676" cy="2454833"/>
                <a:chOff x="6246563" y="1493155"/>
                <a:chExt cx="5012676" cy="2454833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6246563" y="1747713"/>
                  <a:ext cx="2667000" cy="2200275"/>
                  <a:chOff x="6822654" y="1789032"/>
                  <a:chExt cx="2667000" cy="2200275"/>
                </a:xfrm>
              </p:grpSpPr>
              <p:pic>
                <p:nvPicPr>
                  <p:cNvPr id="4" name="图片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654" y="1789032"/>
                    <a:ext cx="2667000" cy="2200275"/>
                  </a:xfrm>
                  <a:prstGeom prst="rect">
                    <a:avLst/>
                  </a:prstGeom>
                </p:spPr>
              </p:pic>
              <p:sp>
                <p:nvSpPr>
                  <p:cNvPr id="20" name="椭圆 19"/>
                  <p:cNvSpPr/>
                  <p:nvPr/>
                </p:nvSpPr>
                <p:spPr>
                  <a:xfrm>
                    <a:off x="7018776" y="2082169"/>
                    <a:ext cx="1717600" cy="1685600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9" name="椭圆 18"/>
                  <p:cNvSpPr/>
                  <p:nvPr/>
                </p:nvSpPr>
                <p:spPr>
                  <a:xfrm>
                    <a:off x="7206063" y="2239689"/>
                    <a:ext cx="1343026" cy="134302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2" name="文本框 21"/>
                <p:cNvSpPr txBox="1"/>
                <p:nvPr/>
              </p:nvSpPr>
              <p:spPr>
                <a:xfrm>
                  <a:off x="9155646" y="1493155"/>
                  <a:ext cx="118982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Air Core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9155645" y="1913170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Dielectric Coating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文本框 23"/>
                <p:cNvSpPr txBox="1"/>
                <p:nvPr/>
              </p:nvSpPr>
              <p:spPr>
                <a:xfrm>
                  <a:off x="9155645" y="2331939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Metallic film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9155645" y="2750708"/>
                  <a:ext cx="210359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Structural tube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6" name="直接箭头连接符 25"/>
                <p:cNvCxnSpPr>
                  <a:stCxn id="22" idx="1"/>
                </p:cNvCxnSpPr>
                <p:nvPr/>
              </p:nvCxnSpPr>
              <p:spPr>
                <a:xfrm flipH="1">
                  <a:off x="7301486" y="1677821"/>
                  <a:ext cx="1854160" cy="106917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23" idx="1"/>
                </p:cNvCxnSpPr>
                <p:nvPr/>
              </p:nvCxnSpPr>
              <p:spPr>
                <a:xfrm flipH="1">
                  <a:off x="7997613" y="2097836"/>
                  <a:ext cx="1158032" cy="54715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箭头连接符 29"/>
                <p:cNvCxnSpPr>
                  <a:stCxn id="24" idx="1"/>
                </p:cNvCxnSpPr>
                <p:nvPr/>
              </p:nvCxnSpPr>
              <p:spPr>
                <a:xfrm flipH="1">
                  <a:off x="8215080" y="2516605"/>
                  <a:ext cx="940565" cy="415052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箭头连接符 31"/>
                <p:cNvCxnSpPr>
                  <a:stCxn id="25" idx="1"/>
                </p:cNvCxnSpPr>
                <p:nvPr/>
              </p:nvCxnSpPr>
              <p:spPr>
                <a:xfrm flipH="1">
                  <a:off x="8531789" y="2935374"/>
                  <a:ext cx="623856" cy="45720"/>
                </a:xfrm>
                <a:prstGeom prst="straightConnector1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文本框 38"/>
            <p:cNvSpPr txBox="1"/>
            <p:nvPr/>
          </p:nvSpPr>
          <p:spPr>
            <a:xfrm>
              <a:off x="4120308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536977" y="3726450"/>
              <a:ext cx="553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342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1500" y="609600"/>
            <a:ext cx="10557700" cy="2588355"/>
            <a:chOff x="571500" y="609600"/>
            <a:chExt cx="10557700" cy="258835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1" t="28606" r="33303" b="43104"/>
            <a:stretch/>
          </p:blipFill>
          <p:spPr bwMode="auto">
            <a:xfrm>
              <a:off x="6809200" y="635000"/>
              <a:ext cx="4320000" cy="2549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8515" r="33170" b="43003"/>
            <a:stretch/>
          </p:blipFill>
          <p:spPr bwMode="auto">
            <a:xfrm>
              <a:off x="3723100" y="609600"/>
              <a:ext cx="4320000" cy="258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19" t="28420" r="33063" b="42502"/>
            <a:stretch/>
          </p:blipFill>
          <p:spPr bwMode="auto">
            <a:xfrm>
              <a:off x="571500" y="609600"/>
              <a:ext cx="4320000" cy="258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926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idx="4294967295"/>
          </p:nvPr>
        </p:nvSpPr>
        <p:spPr>
          <a:xfrm>
            <a:off x="9563100" y="365125"/>
            <a:ext cx="2628900" cy="5811838"/>
          </a:xfrm>
        </p:spPr>
        <p:txBody>
          <a:bodyPr/>
          <a:lstStyle/>
          <a:p>
            <a:r>
              <a:rPr lang="zh-CN" altLang="en-US" dirty="0" smtClean="0"/>
              <a:t>检测极限计算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79458"/>
            <a:ext cx="3600000" cy="2815308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560321"/>
              </p:ext>
            </p:extLst>
          </p:nvPr>
        </p:nvGraphicFramePr>
        <p:xfrm>
          <a:off x="838200" y="3750427"/>
          <a:ext cx="714565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655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60-40cm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90-60cm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0.16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606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不用的图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21017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>
            <a:stCxn id="2" idx="4"/>
            <a:endCxn id="5" idx="4"/>
          </p:cNvCxnSpPr>
          <p:nvPr/>
        </p:nvCxnSpPr>
        <p:spPr>
          <a:xfrm flipV="1">
            <a:off x="3409721" y="2996588"/>
            <a:ext cx="848068" cy="649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491885" y="1464780"/>
            <a:ext cx="1531808" cy="1531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57610" y="1542361"/>
            <a:ext cx="2104221" cy="210422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>
            <a:stCxn id="2" idx="0"/>
            <a:endCxn id="5" idx="0"/>
          </p:cNvCxnSpPr>
          <p:nvPr/>
        </p:nvCxnSpPr>
        <p:spPr>
          <a:xfrm flipV="1">
            <a:off x="3409721" y="1464780"/>
            <a:ext cx="848068" cy="77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" idx="5"/>
            <a:endCxn id="5" idx="5"/>
          </p:cNvCxnSpPr>
          <p:nvPr/>
        </p:nvCxnSpPr>
        <p:spPr>
          <a:xfrm flipV="1">
            <a:off x="4153675" y="2772260"/>
            <a:ext cx="645690" cy="5661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2635720" y="1820471"/>
            <a:ext cx="1548000" cy="154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6157968" y="1464780"/>
            <a:ext cx="2666083" cy="2181802"/>
            <a:chOff x="6157968" y="1464780"/>
            <a:chExt cx="2666083" cy="2181802"/>
          </a:xfrm>
        </p:grpSpPr>
        <p:cxnSp>
          <p:nvCxnSpPr>
            <p:cNvPr id="19" name="直接连接符 18"/>
            <p:cNvCxnSpPr>
              <a:stCxn id="21" idx="4"/>
              <a:endCxn id="20" idx="4"/>
            </p:cNvCxnSpPr>
            <p:nvPr/>
          </p:nvCxnSpPr>
          <p:spPr>
            <a:xfrm flipV="1">
              <a:off x="7210079" y="2996588"/>
              <a:ext cx="848068" cy="6499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7292243" y="1464780"/>
              <a:ext cx="1531808" cy="15318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57968" y="1542361"/>
              <a:ext cx="2104221" cy="21042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1" idx="0"/>
              <a:endCxn id="20" idx="0"/>
            </p:cNvCxnSpPr>
            <p:nvPr/>
          </p:nvCxnSpPr>
          <p:spPr>
            <a:xfrm flipV="1">
              <a:off x="7210079" y="1464780"/>
              <a:ext cx="848068" cy="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21" idx="5"/>
              <a:endCxn id="20" idx="5"/>
            </p:cNvCxnSpPr>
            <p:nvPr/>
          </p:nvCxnSpPr>
          <p:spPr>
            <a:xfrm flipV="1">
              <a:off x="7954033" y="2772260"/>
              <a:ext cx="645690" cy="5661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144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401999" y="689804"/>
            <a:ext cx="1805395" cy="2169995"/>
            <a:chOff x="3384645" y="996287"/>
            <a:chExt cx="2402006" cy="2887092"/>
          </a:xfrm>
        </p:grpSpPr>
        <p:sp>
          <p:nvSpPr>
            <p:cNvPr id="12" name="椭圆 11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>
            <a:stCxn id="3" idx="2"/>
          </p:cNvCxnSpPr>
          <p:nvPr/>
        </p:nvCxnSpPr>
        <p:spPr>
          <a:xfrm>
            <a:off x="3384645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6"/>
          </p:cNvCxnSpPr>
          <p:nvPr/>
        </p:nvCxnSpPr>
        <p:spPr>
          <a:xfrm>
            <a:off x="5786651" y="2197290"/>
            <a:ext cx="0" cy="14876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84645" y="996287"/>
            <a:ext cx="2402006" cy="2887092"/>
            <a:chOff x="3384645" y="996287"/>
            <a:chExt cx="2402006" cy="2887092"/>
          </a:xfrm>
        </p:grpSpPr>
        <p:sp>
          <p:nvSpPr>
            <p:cNvPr id="3" name="椭圆 2"/>
            <p:cNvSpPr/>
            <p:nvPr/>
          </p:nvSpPr>
          <p:spPr>
            <a:xfrm>
              <a:off x="3384645" y="996287"/>
              <a:ext cx="2402006" cy="240200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02000" y="2232000"/>
              <a:ext cx="2376000" cy="1651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弧形 8"/>
          <p:cNvSpPr/>
          <p:nvPr/>
        </p:nvSpPr>
        <p:spPr>
          <a:xfrm rot="18919567">
            <a:off x="2784293" y="1550174"/>
            <a:ext cx="4255200" cy="4255805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>
            <a:stCxn id="12" idx="2"/>
          </p:cNvCxnSpPr>
          <p:nvPr/>
        </p:nvCxnSpPr>
        <p:spPr>
          <a:xfrm flipH="1">
            <a:off x="3384645" y="1592502"/>
            <a:ext cx="17354" cy="902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200891" y="1592501"/>
            <a:ext cx="6503" cy="208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2"/>
          </p:cNvCxnSpPr>
          <p:nvPr/>
        </p:nvCxnSpPr>
        <p:spPr>
          <a:xfrm flipH="1">
            <a:off x="6414448" y="2182224"/>
            <a:ext cx="10424" cy="15026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846050" y="-198070"/>
            <a:ext cx="10800000" cy="10998070"/>
            <a:chOff x="-1846050" y="-198070"/>
            <a:chExt cx="10800000" cy="10998070"/>
          </a:xfrm>
        </p:grpSpPr>
        <p:grpSp>
          <p:nvGrpSpPr>
            <p:cNvPr id="27" name="组合 26"/>
            <p:cNvGrpSpPr/>
            <p:nvPr/>
          </p:nvGrpSpPr>
          <p:grpSpPr>
            <a:xfrm>
              <a:off x="-81300" y="-198070"/>
              <a:ext cx="801300" cy="2179726"/>
              <a:chOff x="-81300" y="-198070"/>
              <a:chExt cx="801300" cy="217972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4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297376" y="-189864"/>
              <a:ext cx="801300" cy="2179726"/>
              <a:chOff x="-81300" y="-198070"/>
              <a:chExt cx="801300" cy="217972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0" y="-1"/>
                <a:ext cx="720000" cy="180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0" name="直接连接符 29"/>
              <p:cNvCxnSpPr>
                <a:stCxn id="29" idx="0"/>
              </p:cNvCxnSpPr>
              <p:nvPr/>
            </p:nvCxnSpPr>
            <p:spPr>
              <a:xfrm flipH="1">
                <a:off x="358726" y="-1"/>
                <a:ext cx="1274" cy="17865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370500" y="36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370500" y="72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370500" y="108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370500" y="14400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本框 34"/>
              <p:cNvSpPr txBox="1"/>
              <p:nvPr/>
            </p:nvSpPr>
            <p:spPr>
              <a:xfrm>
                <a:off x="0" y="-19807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-78750" y="16192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0.8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-78750" y="52192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0.6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-81300" y="882993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0.4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-78000" y="1251259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0.2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-81300" y="1612324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0</a:t>
                </a:r>
              </a:p>
            </p:txBody>
          </p:sp>
        </p:grpSp>
        <p:cxnSp>
          <p:nvCxnSpPr>
            <p:cNvPr id="47" name="直接连接符 46"/>
            <p:cNvCxnSpPr/>
            <p:nvPr/>
          </p:nvCxnSpPr>
          <p:spPr>
            <a:xfrm flipV="1">
              <a:off x="358726" y="0"/>
              <a:ext cx="6390450" cy="82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26" idx="3"/>
              <a:endCxn id="40" idx="3"/>
            </p:cNvCxnSpPr>
            <p:nvPr/>
          </p:nvCxnSpPr>
          <p:spPr>
            <a:xfrm>
              <a:off x="452100" y="1796990"/>
              <a:ext cx="6378676" cy="82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弧形 50"/>
            <p:cNvSpPr/>
            <p:nvPr/>
          </p:nvSpPr>
          <p:spPr>
            <a:xfrm rot="-2700000">
              <a:off x="-1846050" y="0"/>
              <a:ext cx="10800000" cy="10800000"/>
            </a:xfrm>
            <a:prstGeom prst="arc">
              <a:avLst>
                <a:gd name="adj1" fmla="val 16717308"/>
                <a:gd name="adj2" fmla="val 2107990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344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25663"/>
            <a:ext cx="4068000" cy="305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70" y="325663"/>
            <a:ext cx="4068000" cy="305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0" y="3376663"/>
            <a:ext cx="4068000" cy="3051000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531225"/>
              </p:ext>
            </p:extLst>
          </p:nvPr>
        </p:nvGraphicFramePr>
        <p:xfrm>
          <a:off x="5613770" y="3738638"/>
          <a:ext cx="6199823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5643"/>
                <a:gridCol w="144018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编号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弯曲</a:t>
                      </a:r>
                      <a:r>
                        <a:rPr lang="en-US" altLang="zh-CN" dirty="0" smtClean="0"/>
                        <a:t>j/m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气体浓度</a:t>
                      </a:r>
                      <a:r>
                        <a:rPr lang="en-US" altLang="zh-CN" dirty="0" smtClean="0"/>
                        <a:t>/ppm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最优孔径</a:t>
                      </a:r>
                      <a:r>
                        <a:rPr lang="en-US" altLang="zh-CN" dirty="0" smtClean="0"/>
                        <a:t>/mm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100ppm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1.565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0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4175" y="1690688"/>
            <a:ext cx="68008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791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2" y="1120877"/>
            <a:ext cx="11318470" cy="3272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波导内径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5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10" y="2948177"/>
            <a:ext cx="3857207" cy="27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09" y="525661"/>
            <a:ext cx="3857208" cy="2772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15001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(a)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99260" y="300942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(b)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15001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(c)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9260" y="5460845"/>
            <a:ext cx="38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(d)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49" y="3063740"/>
            <a:ext cx="3704400" cy="26806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129" y="591763"/>
            <a:ext cx="3704400" cy="2680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949" y="602780"/>
            <a:ext cx="3704400" cy="26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02" y="349097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9" y="2026181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360du</a:t>
            </a:r>
          </a:p>
          <a:p>
            <a:r>
              <a:rPr lang="zh-CN" altLang="en-US" dirty="0"/>
              <a:t>一</a:t>
            </a:r>
            <a:r>
              <a:rPr lang="zh-CN" altLang="en-US" dirty="0" smtClean="0"/>
              <a:t>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1" y="1296548"/>
            <a:ext cx="5334000" cy="4000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92698" y="2026181"/>
            <a:ext cx="219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R=19cm</a:t>
            </a:r>
          </a:p>
          <a:p>
            <a:r>
              <a:rPr lang="zh-CN" altLang="en-US" dirty="0" smtClean="0"/>
              <a:t>角度增加的趋势</a:t>
            </a:r>
            <a:endParaRPr lang="en-US" altLang="zh-CN" dirty="0" smtClean="0"/>
          </a:p>
          <a:p>
            <a:r>
              <a:rPr lang="zh-CN" altLang="en-US" dirty="0" smtClean="0"/>
              <a:t>是否降低</a:t>
            </a:r>
            <a:r>
              <a:rPr lang="en-US" altLang="zh-CN" dirty="0" smtClean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40842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88329" y="5934670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060" y="4094892"/>
            <a:ext cx="3276000" cy="2457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880038" y="370295"/>
            <a:ext cx="8405602" cy="3240000"/>
            <a:chOff x="880038" y="370295"/>
            <a:chExt cx="8405602" cy="3240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4965640" y="370295"/>
              <a:ext cx="4320000" cy="3240000"/>
              <a:chOff x="575631" y="205878"/>
              <a:chExt cx="4320000" cy="3240000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058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14" name="直接连接符 13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8" name="矩形 27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5847966" y="4421201"/>
            <a:ext cx="1696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1000ppm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7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10754" y="3389532"/>
            <a:ext cx="8374886" cy="3313829"/>
            <a:chOff x="132311" y="1564471"/>
            <a:chExt cx="8374886" cy="331382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11" y="1564471"/>
              <a:ext cx="4320000" cy="32400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197" y="1638300"/>
              <a:ext cx="4320000" cy="324000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92575" y="4482219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(c)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8177" y="4528862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0038" y="370295"/>
            <a:ext cx="8405602" cy="3252700"/>
            <a:chOff x="880038" y="370295"/>
            <a:chExt cx="8405602" cy="32527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038" y="370295"/>
              <a:ext cx="4320000" cy="3240000"/>
            </a:xfrm>
            <a:prstGeom prst="rect">
              <a:avLst/>
            </a:prstGeom>
          </p:spPr>
        </p:pic>
        <p:grpSp>
          <p:nvGrpSpPr>
            <p:cNvPr id="11" name="组合 10"/>
            <p:cNvGrpSpPr>
              <a:grpSpLocks noChangeAspect="1"/>
            </p:cNvGrpSpPr>
            <p:nvPr/>
          </p:nvGrpSpPr>
          <p:grpSpPr>
            <a:xfrm>
              <a:off x="4965640" y="382995"/>
              <a:ext cx="4320000" cy="3240000"/>
              <a:chOff x="575631" y="218578"/>
              <a:chExt cx="4320000" cy="324000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31" y="218578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1334806" y="194451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=0.91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51453" y="762747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=1.82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730506" y="1544148"/>
                <a:ext cx="16965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sz="1200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=1.21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1233889" y="532329"/>
                <a:ext cx="1867360" cy="597031"/>
                <a:chOff x="1233889" y="532329"/>
                <a:chExt cx="1867360" cy="597031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1277957" y="852361"/>
                  <a:ext cx="1823292" cy="276999"/>
                  <a:chOff x="1277957" y="918463"/>
                  <a:chExt cx="1823292" cy="276999"/>
                </a:xfrm>
              </p:grpSpPr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277957" y="105797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1404651" y="918463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1277957" y="696516"/>
                  <a:ext cx="1823292" cy="276999"/>
                  <a:chOff x="1277957" y="729567"/>
                  <a:chExt cx="1823292" cy="276999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277957" y="857050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04651" y="729567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1500ppm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2" name="组合 21"/>
                <p:cNvGrpSpPr/>
                <p:nvPr/>
              </p:nvGrpSpPr>
              <p:grpSpPr>
                <a:xfrm>
                  <a:off x="1277957" y="532329"/>
                  <a:ext cx="1823292" cy="276999"/>
                  <a:chOff x="1277957" y="532329"/>
                  <a:chExt cx="1823292" cy="276999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>
                    <a:off x="1277957" y="663824"/>
                    <a:ext cx="180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1404651" y="532329"/>
                    <a:ext cx="169659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zh-CN" sz="12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000ppm</a:t>
                    </a:r>
                    <a:endParaRPr lang="zh-CN" alt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3" name="矩形 22"/>
                <p:cNvSpPr/>
                <p:nvPr/>
              </p:nvSpPr>
              <p:spPr>
                <a:xfrm>
                  <a:off x="1233889" y="565380"/>
                  <a:ext cx="864000" cy="5400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1392182" y="689741"/>
              <a:ext cx="16965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100ppm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71018" y="3254736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(a)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456620" y="3261024"/>
              <a:ext cx="382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(b)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285640" y="5522449"/>
            <a:ext cx="1696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180du</a:t>
            </a:r>
          </a:p>
          <a:p>
            <a:r>
              <a:rPr lang="zh-CN" altLang="en-US" dirty="0" smtClean="0"/>
              <a:t>半圈，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增加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92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114"/>
            <a:ext cx="4320000" cy="32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598" y="29415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100ppm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92189" y="2445103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300ppm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22639" y="20119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500ppm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92189" y="1515564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800ppm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105834" y="1096811"/>
            <a:ext cx="169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1000ppm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215591" y="1515564"/>
            <a:ext cx="169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SNR100 </a:t>
            </a:r>
          </a:p>
          <a:p>
            <a:r>
              <a:rPr lang="en-US" altLang="zh-CN" dirty="0" smtClean="0"/>
              <a:t>R = 0.2m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18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4448" y="0"/>
            <a:ext cx="8441696" cy="6480000"/>
            <a:chOff x="234448" y="0"/>
            <a:chExt cx="8441696" cy="6480000"/>
          </a:xfrm>
        </p:grpSpPr>
        <p:grpSp>
          <p:nvGrpSpPr>
            <p:cNvPr id="22" name="组合 21"/>
            <p:cNvGrpSpPr/>
            <p:nvPr/>
          </p:nvGrpSpPr>
          <p:grpSpPr>
            <a:xfrm>
              <a:off x="234448" y="0"/>
              <a:ext cx="4320000" cy="3240000"/>
              <a:chOff x="234448" y="0"/>
              <a:chExt cx="4320000" cy="32400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7" name="文本框 6"/>
              <p:cNvSpPr txBox="1"/>
              <p:nvPr/>
            </p:nvSpPr>
            <p:spPr>
              <a:xfrm>
                <a:off x="3578394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435983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435983" y="146611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35983" y="3815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356144" y="0"/>
              <a:ext cx="4320000" cy="3240000"/>
              <a:chOff x="4356144" y="0"/>
              <a:chExt cx="4320000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7707181" y="247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864675" y="237978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64675" y="177388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64675" y="1158334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34448" y="3240000"/>
              <a:ext cx="4320000" cy="3240000"/>
              <a:chOff x="234448" y="3240000"/>
              <a:chExt cx="4320000" cy="3240000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48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578394" y="571409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35983" y="571357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35983" y="51010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435983" y="4410300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4356144" y="3240000"/>
              <a:ext cx="4320000" cy="3240000"/>
              <a:chOff x="4356144" y="3240000"/>
              <a:chExt cx="4320000" cy="32400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6144" y="3240000"/>
                <a:ext cx="4320000" cy="3240000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7707181" y="5713632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(d)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012315" y="561083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(1)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012315" y="499829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(2)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6012315" y="4307559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(3)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02256" y="2511189"/>
            <a:ext cx="8202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信噪比</a:t>
            </a:r>
            <a:endParaRPr lang="zh-CN" altLang="en-US" sz="8000" dirty="0"/>
          </a:p>
        </p:txBody>
      </p:sp>
      <p:sp>
        <p:nvSpPr>
          <p:cNvPr id="3" name="右箭头 2">
            <a:hlinkClick r:id="rId2" action="ppaction://hlinksldjump"/>
          </p:cNvPr>
          <p:cNvSpPr/>
          <p:nvPr/>
        </p:nvSpPr>
        <p:spPr>
          <a:xfrm>
            <a:off x="10045700" y="5880100"/>
            <a:ext cx="990600" cy="6985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下箭头 3">
            <a:hlinkClick r:id="rId3" action="ppaction://hlinksldjump"/>
          </p:cNvPr>
          <p:cNvSpPr/>
          <p:nvPr/>
        </p:nvSpPr>
        <p:spPr>
          <a:xfrm rot="10800000">
            <a:off x="8966200" y="5511800"/>
            <a:ext cx="863600" cy="1066800"/>
          </a:xfrm>
          <a:prstGeom prst="downArrow">
            <a:avLst>
              <a:gd name="adj1" fmla="val 38235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14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26900" y="206250"/>
            <a:ext cx="9937900" cy="5400000"/>
            <a:chOff x="1226900" y="206250"/>
            <a:chExt cx="9937900" cy="5400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900" y="206250"/>
              <a:ext cx="7200000" cy="5400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2906250"/>
              <a:ext cx="3240000" cy="2430000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00" y="476250"/>
              <a:ext cx="3240000" cy="24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163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11306" y="-13705"/>
            <a:ext cx="7715392" cy="6311834"/>
            <a:chOff x="211306" y="-13705"/>
            <a:chExt cx="7715392" cy="6311834"/>
          </a:xfrm>
        </p:grpSpPr>
        <p:grpSp>
          <p:nvGrpSpPr>
            <p:cNvPr id="27" name="组合 26"/>
            <p:cNvGrpSpPr/>
            <p:nvPr/>
          </p:nvGrpSpPr>
          <p:grpSpPr>
            <a:xfrm>
              <a:off x="311314" y="0"/>
              <a:ext cx="3752686" cy="3240000"/>
              <a:chOff x="273050" y="0"/>
              <a:chExt cx="3752686" cy="324000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79" r="6853"/>
              <a:stretch/>
            </p:blipFill>
            <p:spPr>
              <a:xfrm>
                <a:off x="273050" y="0"/>
                <a:ext cx="3752686" cy="324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340637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(a)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106000" y="1949672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105998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2105998" y="245480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43802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4058622" y="-13705"/>
              <a:ext cx="3815377" cy="3240000"/>
              <a:chOff x="4254499" y="-21503"/>
              <a:chExt cx="3815377" cy="324000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60" r="6821"/>
              <a:stretch/>
            </p:blipFill>
            <p:spPr>
              <a:xfrm>
                <a:off x="4254499" y="-21503"/>
                <a:ext cx="3815377" cy="3240000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5909273" y="19493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909273" y="1114104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909273" y="39936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3m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842518" y="2444079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320668" y="2444078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(b)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211306" y="3162299"/>
              <a:ext cx="3878094" cy="3125835"/>
              <a:chOff x="199518" y="3332661"/>
              <a:chExt cx="3878094" cy="312583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1" t="3523" r="6628"/>
              <a:stretch/>
            </p:blipFill>
            <p:spPr>
              <a:xfrm>
                <a:off x="199518" y="3332661"/>
                <a:ext cx="3878094" cy="3125835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2236305" y="5512981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921007" y="5685658"/>
                <a:ext cx="4382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245276" y="498473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400ppm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236305" y="3498225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1000ppm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3340637" y="5675961"/>
                <a:ext cx="38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(c)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245276" y="4056413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245276" y="4538518"/>
                <a:ext cx="892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600ppm</a:t>
                </a:r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" t="5563" r="6948"/>
            <a:stretch/>
          </p:blipFill>
          <p:spPr>
            <a:xfrm>
              <a:off x="4152900" y="3256533"/>
              <a:ext cx="3773798" cy="3041596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7124791" y="5505599"/>
              <a:ext cx="382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(d)</a:t>
              </a:r>
              <a:endPara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2m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;</a:t>
                </a:r>
              </a:p>
              <a:p>
                <a14:m>
                  <m:oMath xmlns:m="http://schemas.openxmlformats.org/officeDocument/2006/math">
                    <m:r>
                      <a:rPr lang="zh-CN" altLang="en-US" sz="140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altLang="zh-CN" sz="1400" dirty="0" smtClean="0"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180°</a:t>
                </a:r>
                <a:endParaRPr lang="en-US" altLang="zh-CN" sz="1400" dirty="0" smtClean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91" y="4963624"/>
                <a:ext cx="892426" cy="523220"/>
              </a:xfrm>
              <a:prstGeom prst="rect">
                <a:avLst/>
              </a:prstGeom>
              <a:blipFill rotWithShape="0"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1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9936</TotalTime>
  <Words>606</Words>
  <Application>Microsoft Office PowerPoint</Application>
  <PresentationFormat>宽屏</PresentationFormat>
  <Paragraphs>287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宋体</vt:lpstr>
      <vt:lpstr>Arial</vt:lpstr>
      <vt:lpstr>Calibri</vt:lpstr>
      <vt:lpstr>Calibri Light</vt:lpstr>
      <vt:lpstr>Cambria Math</vt:lpstr>
      <vt:lpstr>Tahoma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相同长度，不同弯曲半径。 </vt:lpstr>
      <vt:lpstr>PowerPoint 演示文稿</vt:lpstr>
      <vt:lpstr>PowerPoint 演示文稿</vt:lpstr>
      <vt:lpstr>PowerPoint 演示文稿</vt:lpstr>
      <vt:lpstr>椭圆信噪比普遍优于正圆，但灵敏度低。 若追求更高的信噪比，采用椭圆弯曲的手法。</vt:lpstr>
      <vt:lpstr>PowerPoint 演示文稿</vt:lpstr>
      <vt:lpstr>PowerPoint 演示文稿</vt:lpstr>
      <vt:lpstr>文中采取3.15-3.5之间积分的方式计算； 在大浓度情况下更加精确。浓度小时，旁瓣不清晰，用峰值即可，简单便捷。</vt:lpstr>
      <vt:lpstr>气体逃逸2h//气体充满0.5s//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检测极限计算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Yuqing Wei</dc:creator>
  <cp:lastModifiedBy>Yuqing Wei</cp:lastModifiedBy>
  <cp:revision>137</cp:revision>
  <dcterms:created xsi:type="dcterms:W3CDTF">2016-03-01T04:48:31Z</dcterms:created>
  <dcterms:modified xsi:type="dcterms:W3CDTF">2016-03-21T21:01:11Z</dcterms:modified>
</cp:coreProperties>
</file>